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21"/>
  </p:notesMasterIdLst>
  <p:sldIdLst>
    <p:sldId id="303" r:id="rId4"/>
    <p:sldId id="299" r:id="rId5"/>
    <p:sldId id="316" r:id="rId6"/>
    <p:sldId id="317" r:id="rId7"/>
    <p:sldId id="318" r:id="rId8"/>
    <p:sldId id="330" r:id="rId9"/>
    <p:sldId id="319" r:id="rId10"/>
    <p:sldId id="326" r:id="rId11"/>
    <p:sldId id="327" r:id="rId12"/>
    <p:sldId id="320" r:id="rId13"/>
    <p:sldId id="321" r:id="rId14"/>
    <p:sldId id="322" r:id="rId15"/>
    <p:sldId id="323" r:id="rId16"/>
    <p:sldId id="324" r:id="rId17"/>
    <p:sldId id="325" r:id="rId18"/>
    <p:sldId id="329" r:id="rId19"/>
    <p:sldId id="328" r:id="rId20"/>
  </p:sldIdLst>
  <p:sldSz cx="9144000" cy="6858000" type="screen4x3"/>
  <p:notesSz cx="6858000" cy="9144000"/>
  <p:embeddedFontLst>
    <p:embeddedFont>
      <p:font typeface="Wingdings 2" panose="05020102010507070707" pitchFamily="18" charset="2"/>
      <p:regular r:id="rId22"/>
    </p:embeddedFont>
    <p:embeddedFont>
      <p:font typeface="Candara" panose="020E0502030303020204" pitchFamily="34" charset="0"/>
      <p:regular r:id="rId23"/>
      <p:bold r:id="rId24"/>
      <p:italic r:id="rId25"/>
      <p:boldItalic r:id="rId26"/>
    </p:embeddedFont>
    <p:embeddedFont>
      <p:font typeface="Arial Black" panose="020B0A04020102020204" pitchFamily="34" charset="0"/>
      <p:bold r:id="rId27"/>
    </p:embeddedFont>
    <p:embeddedFont>
      <p:font typeface="Aharoni" panose="02010803020104030203" pitchFamily="2" charset="-79"/>
      <p:bold r:id="rId28"/>
    </p:embeddedFont>
    <p:embeddedFont>
      <p:font typeface="Rockwell" panose="02060603020205020403" pitchFamily="18" charset="0"/>
      <p:regular r:id="rId29"/>
      <p:bold r:id="rId30"/>
      <p:italic r:id="rId31"/>
      <p:boldItalic r:id="rId32"/>
    </p:embeddedFont>
    <p:embeddedFont>
      <p:font typeface="Bradley Hand ITC" panose="03070402050302030203" pitchFamily="66"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61" autoAdjust="0"/>
  </p:normalViewPr>
  <p:slideViewPr>
    <p:cSldViewPr>
      <p:cViewPr varScale="1">
        <p:scale>
          <a:sx n="58" d="100"/>
          <a:sy n="58" d="100"/>
        </p:scale>
        <p:origin x="-1704" y="-90"/>
      </p:cViewPr>
      <p:guideLst>
        <p:guide orient="horz" pos="2160"/>
        <p:guide pos="2880"/>
      </p:guideLst>
    </p:cSldViewPr>
  </p:slideViewPr>
  <p:notesTextViewPr>
    <p:cViewPr>
      <p:scale>
        <a:sx n="1" d="1"/>
        <a:sy n="1" d="1"/>
      </p:scale>
      <p:origin x="0" y="0"/>
    </p:cViewPr>
  </p:notesTextViewPr>
  <p:sorterViewPr>
    <p:cViewPr>
      <p:scale>
        <a:sx n="70" d="100"/>
        <a:sy n="70"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9B563-7636-4F15-A6F1-56964611D7F8}" type="datetimeFigureOut">
              <a:rPr lang="en-US" smtClean="0"/>
              <a:t>4/12/2014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EB6FE-3F83-439E-82A3-08701B319698}" type="slidenum">
              <a:rPr lang="en-US" smtClean="0"/>
              <a:t>‹#›</a:t>
            </a:fld>
            <a:endParaRPr lang="en-US"/>
          </a:p>
        </p:txBody>
      </p:sp>
    </p:spTree>
    <p:extLst>
      <p:ext uri="{BB962C8B-B14F-4D97-AF65-F5344CB8AC3E}">
        <p14:creationId xmlns:p14="http://schemas.microsoft.com/office/powerpoint/2010/main" val="56560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D57086-B40E-4AD0-8807-7B5119FBA70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The Bible Is The Word of God</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3</a:t>
            </a:fld>
            <a:endParaRPr lang="en-US"/>
          </a:p>
        </p:txBody>
      </p:sp>
    </p:spTree>
    <p:extLst>
      <p:ext uri="{BB962C8B-B14F-4D97-AF65-F5344CB8AC3E}">
        <p14:creationId xmlns:p14="http://schemas.microsoft.com/office/powerpoint/2010/main" val="243526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6</a:t>
            </a:fld>
            <a:endParaRPr lang="en-US"/>
          </a:p>
        </p:txBody>
      </p:sp>
    </p:spTree>
    <p:extLst>
      <p:ext uri="{BB962C8B-B14F-4D97-AF65-F5344CB8AC3E}">
        <p14:creationId xmlns:p14="http://schemas.microsoft.com/office/powerpoint/2010/main" val="419066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9</a:t>
            </a:fld>
            <a:endParaRPr lang="en-US"/>
          </a:p>
        </p:txBody>
      </p:sp>
    </p:spTree>
    <p:extLst>
      <p:ext uri="{BB962C8B-B14F-4D97-AF65-F5344CB8AC3E}">
        <p14:creationId xmlns:p14="http://schemas.microsoft.com/office/powerpoint/2010/main" val="375485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D57086-B40E-4AD0-8807-7B5119FBA709}"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The Bible Is The Word of God</a:t>
            </a: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12</a:t>
            </a:fld>
            <a:endParaRPr lang="en-US"/>
          </a:p>
        </p:txBody>
      </p:sp>
    </p:spTree>
    <p:extLst>
      <p:ext uri="{BB962C8B-B14F-4D97-AF65-F5344CB8AC3E}">
        <p14:creationId xmlns:p14="http://schemas.microsoft.com/office/powerpoint/2010/main" val="247753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14</a:t>
            </a:fld>
            <a:endParaRPr lang="en-US"/>
          </a:p>
        </p:txBody>
      </p:sp>
    </p:spTree>
    <p:extLst>
      <p:ext uri="{BB962C8B-B14F-4D97-AF65-F5344CB8AC3E}">
        <p14:creationId xmlns:p14="http://schemas.microsoft.com/office/powerpoint/2010/main" val="247753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B6FE-3F83-439E-82A3-08701B319698}" type="slidenum">
              <a:rPr lang="en-US" smtClean="0"/>
              <a:t>15</a:t>
            </a:fld>
            <a:endParaRPr lang="en-US"/>
          </a:p>
        </p:txBody>
      </p:sp>
    </p:spTree>
    <p:extLst>
      <p:ext uri="{BB962C8B-B14F-4D97-AF65-F5344CB8AC3E}">
        <p14:creationId xmlns:p14="http://schemas.microsoft.com/office/powerpoint/2010/main" val="247753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835A99A4-CB10-4550-B375-1E0478E1ACAB}" type="datetimeFigureOut">
              <a:rPr lang="en-US">
                <a:solidFill>
                  <a:srgbClr val="3B3B3B"/>
                </a:solidFill>
              </a:rPr>
              <a:pPr/>
              <a:t>4/12/2014</a:t>
            </a:fld>
            <a:endParaRPr>
              <a:solidFill>
                <a:srgbClr val="3B3B3B"/>
              </a:solidFill>
            </a:endParaRPr>
          </a:p>
        </p:txBody>
      </p:sp>
      <p:sp>
        <p:nvSpPr>
          <p:cNvPr id="9" name="Rectangle 14"/>
          <p:cNvSpPr>
            <a:spLocks noGrp="1"/>
          </p:cNvSpPr>
          <p:nvPr>
            <p:ph type="sldNum" sz="quarter" idx="11"/>
          </p:nvPr>
        </p:nvSpPr>
        <p:spPr/>
        <p:txBody>
          <a:bodyPr/>
          <a:lstStyle>
            <a:lvl1pPr>
              <a:defRPr lang="en-US" smtClean="0"/>
            </a:lvl1pPr>
          </a:lstStyle>
          <a:p>
            <a:fld id="{7CCA4F7E-25DB-4751-957F-1FA3ED9191C4}" type="slidenum">
              <a:rPr>
                <a:solidFill>
                  <a:srgbClr val="3B3B3B"/>
                </a:solidFill>
              </a:rPr>
              <a:pPr/>
              <a:t>‹#›</a:t>
            </a:fld>
            <a:endParaRPr>
              <a:solidFill>
                <a:srgbClr val="3B3B3B"/>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3B3B3B"/>
              </a:solidFill>
            </a:endParaRPr>
          </a:p>
        </p:txBody>
      </p:sp>
    </p:spTree>
    <p:extLst>
      <p:ext uri="{BB962C8B-B14F-4D97-AF65-F5344CB8AC3E}">
        <p14:creationId xmlns:p14="http://schemas.microsoft.com/office/powerpoint/2010/main" val="291210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5" name="Footer Placeholder 4"/>
          <p:cNvSpPr>
            <a:spLocks noGrp="1"/>
          </p:cNvSpPr>
          <p:nvPr>
            <p:ph type="ftr" sz="quarter" idx="11"/>
          </p:nvPr>
        </p:nvSpPr>
        <p:spPr/>
        <p:txBody>
          <a:bodyPr/>
          <a:lstStyle/>
          <a:p>
            <a:endParaRPr>
              <a:solidFill>
                <a:srgbClr val="3B3B3B"/>
              </a:solidFill>
            </a:endParaRPr>
          </a:p>
        </p:txBody>
      </p:sp>
      <p:sp>
        <p:nvSpPr>
          <p:cNvPr id="6" name="Slide Number Placeholder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406911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5" name="Footer Placeholder 4"/>
          <p:cNvSpPr>
            <a:spLocks noGrp="1"/>
          </p:cNvSpPr>
          <p:nvPr>
            <p:ph type="ftr" sz="quarter" idx="11"/>
          </p:nvPr>
        </p:nvSpPr>
        <p:spPr/>
        <p:txBody>
          <a:bodyPr/>
          <a:lstStyle/>
          <a:p>
            <a:endParaRPr>
              <a:solidFill>
                <a:srgbClr val="3B3B3B"/>
              </a:solidFill>
            </a:endParaRPr>
          </a:p>
        </p:txBody>
      </p:sp>
      <p:sp>
        <p:nvSpPr>
          <p:cNvPr id="6" name="Slide Number Placeholder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833162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4/12/2014</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339068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3745061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62844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0174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0127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35347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46560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82685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5" name="Rectangle 5"/>
          <p:cNvSpPr>
            <a:spLocks noGrp="1"/>
          </p:cNvSpPr>
          <p:nvPr>
            <p:ph type="ftr" sz="quarter" idx="11"/>
          </p:nvPr>
        </p:nvSpPr>
        <p:spPr/>
        <p:txBody>
          <a:bodyPr/>
          <a:lstStyle/>
          <a:p>
            <a:endParaRPr>
              <a:solidFill>
                <a:srgbClr val="3B3B3B"/>
              </a:solidFill>
            </a:endParaRPr>
          </a:p>
        </p:txBody>
      </p:sp>
      <p:sp>
        <p:nvSpPr>
          <p:cNvPr id="6"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4413200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737260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046878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4/12/2014</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481205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101599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3204051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364784724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572723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3114182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67998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63569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5" name="Rectangle 5"/>
          <p:cNvSpPr>
            <a:spLocks noGrp="1"/>
          </p:cNvSpPr>
          <p:nvPr>
            <p:ph type="ftr" sz="quarter" idx="11"/>
          </p:nvPr>
        </p:nvSpPr>
        <p:spPr/>
        <p:txBody>
          <a:bodyPr/>
          <a:lstStyle/>
          <a:p>
            <a:endParaRPr>
              <a:solidFill>
                <a:srgbClr val="3B3B3B"/>
              </a:solidFill>
            </a:endParaRPr>
          </a:p>
        </p:txBody>
      </p:sp>
      <p:sp>
        <p:nvSpPr>
          <p:cNvPr id="6"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3594067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369872323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676A55">
                  <a:tint val="60000"/>
                  <a:satMod val="155000"/>
                </a:srgbClr>
              </a:solidFill>
            </a:endParaRPr>
          </a:p>
        </p:txBody>
      </p:sp>
    </p:spTree>
    <p:extLst>
      <p:ext uri="{BB962C8B-B14F-4D97-AF65-F5344CB8AC3E}">
        <p14:creationId xmlns:p14="http://schemas.microsoft.com/office/powerpoint/2010/main" val="3782770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480562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Tree>
    <p:extLst>
      <p:ext uri="{BB962C8B-B14F-4D97-AF65-F5344CB8AC3E}">
        <p14:creationId xmlns:p14="http://schemas.microsoft.com/office/powerpoint/2010/main" val="140675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6" name="Rectangle 5"/>
          <p:cNvSpPr>
            <a:spLocks noGrp="1"/>
          </p:cNvSpPr>
          <p:nvPr>
            <p:ph type="ftr" sz="quarter" idx="11"/>
          </p:nvPr>
        </p:nvSpPr>
        <p:spPr/>
        <p:txBody>
          <a:bodyPr/>
          <a:lstStyle/>
          <a:p>
            <a:endParaRPr>
              <a:solidFill>
                <a:srgbClr val="3B3B3B"/>
              </a:solidFill>
            </a:endParaRPr>
          </a:p>
        </p:txBody>
      </p:sp>
      <p:sp>
        <p:nvSpPr>
          <p:cNvPr id="7"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97945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8" name="Rectangle 7"/>
          <p:cNvSpPr>
            <a:spLocks noGrp="1"/>
          </p:cNvSpPr>
          <p:nvPr>
            <p:ph type="ftr" sz="quarter" idx="11"/>
          </p:nvPr>
        </p:nvSpPr>
        <p:spPr/>
        <p:txBody>
          <a:bodyPr/>
          <a:lstStyle/>
          <a:p>
            <a:endParaRPr>
              <a:solidFill>
                <a:srgbClr val="3B3B3B"/>
              </a:solidFill>
            </a:endParaRPr>
          </a:p>
        </p:txBody>
      </p:sp>
      <p:sp>
        <p:nvSpPr>
          <p:cNvPr id="9" name="Rectangle 8"/>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230346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4" name="Rectangle 4"/>
          <p:cNvSpPr>
            <a:spLocks noGrp="1"/>
          </p:cNvSpPr>
          <p:nvPr>
            <p:ph type="ftr" sz="quarter" idx="11"/>
          </p:nvPr>
        </p:nvSpPr>
        <p:spPr/>
        <p:txBody>
          <a:bodyPr/>
          <a:lstStyle/>
          <a:p>
            <a:endParaRPr>
              <a:solidFill>
                <a:srgbClr val="3B3B3B"/>
              </a:solidFill>
            </a:endParaRPr>
          </a:p>
        </p:txBody>
      </p:sp>
      <p:sp>
        <p:nvSpPr>
          <p:cNvPr id="5" name="Rectangle 5"/>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40825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3" name="Rectangle 3"/>
          <p:cNvSpPr>
            <a:spLocks noGrp="1"/>
          </p:cNvSpPr>
          <p:nvPr>
            <p:ph type="ftr" sz="quarter" idx="11"/>
          </p:nvPr>
        </p:nvSpPr>
        <p:spPr/>
        <p:txBody>
          <a:bodyPr/>
          <a:lstStyle/>
          <a:p>
            <a:endParaRPr>
              <a:solidFill>
                <a:srgbClr val="3B3B3B"/>
              </a:solidFill>
            </a:endParaRPr>
          </a:p>
        </p:txBody>
      </p:sp>
      <p:sp>
        <p:nvSpPr>
          <p:cNvPr id="4" name="Rectangle 4"/>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374765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6" name="Rectangle 5"/>
          <p:cNvSpPr>
            <a:spLocks noGrp="1"/>
          </p:cNvSpPr>
          <p:nvPr>
            <p:ph type="ftr" sz="quarter" idx="11"/>
          </p:nvPr>
        </p:nvSpPr>
        <p:spPr/>
        <p:txBody>
          <a:bodyPr/>
          <a:lstStyle/>
          <a:p>
            <a:endParaRPr>
              <a:solidFill>
                <a:srgbClr val="3B3B3B"/>
              </a:solidFill>
            </a:endParaRPr>
          </a:p>
        </p:txBody>
      </p:sp>
      <p:sp>
        <p:nvSpPr>
          <p:cNvPr id="7" name="Rectangle 6"/>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10969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6EA0B0"/>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835A99A4-CB10-4550-B375-1E0478E1ACAB}" type="datetimeFigureOut">
              <a:rPr lang="en-US">
                <a:solidFill>
                  <a:srgbClr val="3B3B3B"/>
                </a:solidFill>
              </a:rPr>
              <a:pPr/>
              <a:t>4/12/2014</a:t>
            </a:fld>
            <a:endParaRPr>
              <a:solidFill>
                <a:srgbClr val="3B3B3B"/>
              </a:solidFill>
            </a:endParaRPr>
          </a:p>
        </p:txBody>
      </p:sp>
      <p:sp>
        <p:nvSpPr>
          <p:cNvPr id="6" name="Rectangle 6"/>
          <p:cNvSpPr>
            <a:spLocks noGrp="1"/>
          </p:cNvSpPr>
          <p:nvPr>
            <p:ph type="ftr" sz="quarter" idx="11"/>
          </p:nvPr>
        </p:nvSpPr>
        <p:spPr/>
        <p:txBody>
          <a:bodyPr/>
          <a:lstStyle/>
          <a:p>
            <a:endParaRPr>
              <a:solidFill>
                <a:srgbClr val="3B3B3B"/>
              </a:solidFill>
            </a:endParaRPr>
          </a:p>
        </p:txBody>
      </p:sp>
      <p:sp>
        <p:nvSpPr>
          <p:cNvPr id="7" name="Rectangle 7"/>
          <p:cNvSpPr>
            <a:spLocks noGrp="1"/>
          </p:cNvSpPr>
          <p:nvPr>
            <p:ph type="sldNum" sz="quarter" idx="12"/>
          </p:nvPr>
        </p:nvSpPr>
        <p:spPr/>
        <p:txBody>
          <a:body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105602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835A99A4-CB10-4550-B375-1E0478E1ACAB}" type="datetimeFigureOut">
              <a:rPr lang="en-US">
                <a:solidFill>
                  <a:srgbClr val="3B3B3B"/>
                </a:solidFill>
              </a:rPr>
              <a:pPr/>
              <a:t>4/12/2014</a:t>
            </a:fld>
            <a:endParaRPr>
              <a:solidFill>
                <a:srgbClr val="3B3B3B"/>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3B3B3B"/>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7CCA4F7E-25DB-4751-957F-1FA3ED9191C4}" type="slidenum">
              <a:rPr>
                <a:solidFill>
                  <a:srgbClr val="3B3B3B"/>
                </a:solidFill>
              </a:rPr>
              <a:pPr/>
              <a:t>‹#›</a:t>
            </a:fld>
            <a:endParaRPr>
              <a:solidFill>
                <a:srgbClr val="3B3B3B"/>
              </a:solidFill>
            </a:endParaRPr>
          </a:p>
        </p:txBody>
      </p:sp>
    </p:spTree>
    <p:extLst>
      <p:ext uri="{BB962C8B-B14F-4D97-AF65-F5344CB8AC3E}">
        <p14:creationId xmlns:p14="http://schemas.microsoft.com/office/powerpoint/2010/main" val="2548509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rgbClr val="C00000"/>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lang="en-US">
                <a:solidFill>
                  <a:srgbClr val="1F497D"/>
                </a:solidFill>
              </a:rPr>
              <a:pPr/>
              <a:t>4/12/2014</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167281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solidFill>
                <a:srgbClr val="676A55">
                  <a:tint val="60000"/>
                  <a:satMod val="155000"/>
                </a:srgb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35A99A4-CB10-4550-B375-1E0478E1ACAB}" type="datetimeFigureOut">
              <a:rPr lang="en-US" smtClean="0">
                <a:solidFill>
                  <a:srgbClr val="676A55">
                    <a:tint val="60000"/>
                    <a:satMod val="155000"/>
                  </a:srgbClr>
                </a:solidFill>
              </a:rPr>
              <a:pPr/>
              <a:t>4/12/2014</a:t>
            </a:fld>
            <a:endParaRPr lang="en-US">
              <a:solidFill>
                <a:srgbClr val="676A55">
                  <a:tint val="60000"/>
                  <a:satMod val="155000"/>
                </a:srgb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CCA4F7E-25DB-4751-957F-1FA3ED9191C4}" type="slidenum">
              <a:rPr lang="en-US" smtClean="0">
                <a:solidFill>
                  <a:srgbClr val="EAEBDE">
                    <a:shade val="90000"/>
                  </a:srgbClr>
                </a:solidFill>
              </a:rPr>
              <a:pPr/>
              <a:t>‹#›</a:t>
            </a:fld>
            <a:endParaRPr lang="en-US">
              <a:solidFill>
                <a:srgbClr val="EAEBDE">
                  <a:shade val="90000"/>
                </a:srgb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81564324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7" name="Picture 3" descr="C:\Users\Steven\AppData\Local\Microsoft\Windows\Temporary Internet Files\Content.IE5\N6KNGY2F\MP9004012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746760"/>
            <a:ext cx="6591300" cy="527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You May Know The Bible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lstStyle/>
          <a:p>
            <a:r>
              <a:rP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the </a:t>
            </a:r>
            <a:r>
              <a:rP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WORD of GOD</a:t>
            </a:r>
            <a:br>
              <a:rP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 2)</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237" y="4671741"/>
            <a:ext cx="2409825" cy="2102841"/>
          </a:xfrm>
          <a:prstGeom prst="rect">
            <a:avLst/>
          </a:prstGeom>
          <a:effectLst>
            <a:softEdge rad="635000"/>
          </a:effectLst>
        </p:spPr>
      </p:pic>
      <p:sp>
        <p:nvSpPr>
          <p:cNvPr id="5" name="TextBox 4"/>
          <p:cNvSpPr txBox="1"/>
          <p:nvPr/>
        </p:nvSpPr>
        <p:spPr>
          <a:xfrm>
            <a:off x="1524000" y="5638800"/>
            <a:ext cx="1511952" cy="369332"/>
          </a:xfrm>
          <a:prstGeom prst="rect">
            <a:avLst/>
          </a:prstGeom>
          <a:noFill/>
        </p:spPr>
        <p:txBody>
          <a:bodyPr wrap="none" rtlCol="0">
            <a:spAutoFit/>
          </a:bodyPr>
          <a:lstStyle/>
          <a:p>
            <a:r>
              <a:rPr lang="en-US" dirty="0">
                <a:solidFill>
                  <a:srgbClr val="FFC000"/>
                </a:solidFill>
              </a:rPr>
              <a:t>2 Peter 1:19-21</a:t>
            </a:r>
          </a:p>
        </p:txBody>
      </p:sp>
      <p:sp>
        <p:nvSpPr>
          <p:cNvPr id="6" name="TextBox 5"/>
          <p:cNvSpPr txBox="1"/>
          <p:nvPr/>
        </p:nvSpPr>
        <p:spPr>
          <a:xfrm>
            <a:off x="1333500" y="770287"/>
            <a:ext cx="1814920" cy="461665"/>
          </a:xfrm>
          <a:prstGeom prst="rect">
            <a:avLst/>
          </a:prstGeom>
          <a:noFill/>
        </p:spPr>
        <p:txBody>
          <a:bodyPr wrap="none" rtlCol="0">
            <a:spAutoFit/>
          </a:bodyPr>
          <a:lstStyle/>
          <a:p>
            <a:r>
              <a:rPr lang="en-US" sz="2400" b="1" spc="600" dirty="0" smtClean="0">
                <a:solidFill>
                  <a:prstClr val="white"/>
                </a:solidFill>
              </a:rPr>
              <a:t>Reasons</a:t>
            </a:r>
            <a:endParaRPr lang="en-US" sz="2400" b="1" spc="600" dirty="0">
              <a:solidFill>
                <a:prstClr val="white"/>
              </a:solidFill>
            </a:endParaRPr>
          </a:p>
        </p:txBody>
      </p:sp>
    </p:spTree>
    <p:extLst>
      <p:ext uri="{BB962C8B-B14F-4D97-AF65-F5344CB8AC3E}">
        <p14:creationId xmlns:p14="http://schemas.microsoft.com/office/powerpoint/2010/main" val="1533760570"/>
      </p:ext>
    </p:extLst>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Earth’s Description</a:t>
            </a:r>
            <a:endParaRPr lang="en-US" dirty="0"/>
          </a:p>
        </p:txBody>
      </p:sp>
      <p:sp>
        <p:nvSpPr>
          <p:cNvPr id="3" name="Content Placeholder 2"/>
          <p:cNvSpPr>
            <a:spLocks noGrp="1"/>
          </p:cNvSpPr>
          <p:nvPr>
            <p:ph idx="1"/>
          </p:nvPr>
        </p:nvSpPr>
        <p:spPr>
          <a:xfrm>
            <a:off x="457200" y="1646236"/>
            <a:ext cx="4267200" cy="5059363"/>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3200" dirty="0" smtClean="0"/>
              <a:t>Earth as a rotating circular sphere on nothing</a:t>
            </a:r>
          </a:p>
          <a:p>
            <a:pPr lvl="1"/>
            <a:r>
              <a:rPr lang="en-US" sz="2400" dirty="0" smtClean="0"/>
              <a:t>“He hangs the earth on nothing…” (Job 26:7)</a:t>
            </a:r>
          </a:p>
          <a:p>
            <a:pPr lvl="1"/>
            <a:r>
              <a:rPr lang="en-US" sz="2400" dirty="0" smtClean="0"/>
              <a:t>“It is He who sits above the circle of the earth” (Is. 40:22)</a:t>
            </a:r>
          </a:p>
          <a:p>
            <a:pPr lvl="1"/>
            <a:r>
              <a:rPr lang="en-US" sz="2400" dirty="0" smtClean="0"/>
              <a:t>“He drew a </a:t>
            </a:r>
            <a:r>
              <a:rPr lang="en-US" sz="2400" dirty="0" smtClean="0">
                <a:solidFill>
                  <a:srgbClr val="FFC000"/>
                </a:solidFill>
              </a:rPr>
              <a:t>circular horizon</a:t>
            </a:r>
            <a:r>
              <a:rPr lang="en-US" sz="2400" dirty="0" smtClean="0"/>
              <a:t> on the face of the waters” (Job. 26:10)</a:t>
            </a:r>
          </a:p>
          <a:p>
            <a:pPr lvl="2"/>
            <a:r>
              <a:rPr lang="en-US" sz="2400" dirty="0" smtClean="0"/>
              <a:t>Rotational, Luke 17:31-36</a:t>
            </a:r>
          </a:p>
        </p:txBody>
      </p:sp>
      <p:sp>
        <p:nvSpPr>
          <p:cNvPr id="4" name="TextBox 3"/>
          <p:cNvSpPr txBox="1"/>
          <p:nvPr/>
        </p:nvSpPr>
        <p:spPr>
          <a:xfrm>
            <a:off x="228600" y="228600"/>
            <a:ext cx="4495141" cy="369332"/>
          </a:xfrm>
          <a:prstGeom prst="rect">
            <a:avLst/>
          </a:prstGeom>
          <a:noFill/>
        </p:spPr>
        <p:txBody>
          <a:bodyPr wrap="none" rtlCol="0">
            <a:spAutoFit/>
          </a:bodyPr>
          <a:lstStyle/>
          <a:p>
            <a:r>
              <a:rPr lang="en-US" b="1" i="1" spc="50" dirty="0">
                <a:ln w="13500">
                  <a:solidFill>
                    <a:srgbClr val="72A376">
                      <a:shade val="2500"/>
                      <a:alpha val="6500"/>
                    </a:srgbClr>
                  </a:solidFill>
                  <a:prstDash val="solid"/>
                </a:ln>
                <a:solidFill>
                  <a:srgbClr val="FFC000">
                    <a:alpha val="95000"/>
                  </a:srgbClr>
                </a:solidFill>
                <a:effectLst>
                  <a:innerShdw blurRad="50900" dist="38500" dir="13500000">
                    <a:srgbClr val="000000">
                      <a:alpha val="60000"/>
                    </a:srgbClr>
                  </a:innerShdw>
                </a:effectLst>
              </a:rPr>
              <a:t>Reasons</a:t>
            </a:r>
            <a:r>
              <a:rPr lang="en-US" b="1" i="1" spc="50" dirty="0">
                <a:ln w="13500">
                  <a:solidFill>
                    <a:srgbClr val="72A376">
                      <a:shade val="2500"/>
                      <a:alpha val="6500"/>
                    </a:srgbClr>
                  </a:solidFill>
                  <a:prstDash val="solid"/>
                </a:ln>
                <a:solidFill>
                  <a:srgbClr val="72A376">
                    <a:tint val="3000"/>
                    <a:alpha val="95000"/>
                  </a:srgbClr>
                </a:solidFill>
                <a:effectLst>
                  <a:innerShdw blurRad="50900" dist="38500" dir="13500000">
                    <a:srgbClr val="000000">
                      <a:alpha val="60000"/>
                    </a:srgbClr>
                  </a:innerShdw>
                </a:effectLst>
              </a:rPr>
              <a:t> Why The Bible is God’s Word</a:t>
            </a:r>
          </a:p>
        </p:txBody>
      </p:sp>
      <p:pic>
        <p:nvPicPr>
          <p:cNvPr id="4099" name="Picture 3" descr="C:\Users\Steven\AppData\Local\Microsoft\Windows\Temporary Internet Files\Content.IE5\7VM8RPN4\MP9004330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4147" y="1192147"/>
            <a:ext cx="1679105" cy="18558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170" y="2989102"/>
            <a:ext cx="3091057" cy="20400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ultiply 4"/>
          <p:cNvSpPr/>
          <p:nvPr/>
        </p:nvSpPr>
        <p:spPr>
          <a:xfrm>
            <a:off x="6190573" y="1192147"/>
            <a:ext cx="1219200" cy="869029"/>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Multiply 9"/>
          <p:cNvSpPr/>
          <p:nvPr/>
        </p:nvSpPr>
        <p:spPr>
          <a:xfrm>
            <a:off x="5904147" y="3411698"/>
            <a:ext cx="1792053" cy="1312702"/>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104" name="Picture 8" descr="C:\Users\Steven\AppData\Local\Microsoft\Windows\Temporary Internet Files\Content.IE5\7T28N4XJ\MC90043263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49" y="497312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0210" y="4659868"/>
            <a:ext cx="1317990" cy="400110"/>
          </a:xfrm>
          <a:prstGeom prst="rect">
            <a:avLst/>
          </a:prstGeom>
          <a:noFill/>
        </p:spPr>
        <p:txBody>
          <a:bodyPr wrap="none" rtlCol="0">
            <a:spAutoFit/>
          </a:bodyPr>
          <a:lstStyle/>
          <a:p>
            <a:r>
              <a:rPr lang="en-US" sz="2000" dirty="0">
                <a:solidFill>
                  <a:srgbClr val="FFC000"/>
                </a:solidFill>
                <a:latin typeface="Bradley Hand ITC" pitchFamily="66" charset="0"/>
              </a:rPr>
              <a:t>Not a disk</a:t>
            </a:r>
          </a:p>
        </p:txBody>
      </p:sp>
      <p:grpSp>
        <p:nvGrpSpPr>
          <p:cNvPr id="11" name="Group 10"/>
          <p:cNvGrpSpPr/>
          <p:nvPr/>
        </p:nvGrpSpPr>
        <p:grpSpPr>
          <a:xfrm>
            <a:off x="914400" y="4267200"/>
            <a:ext cx="2388916" cy="643445"/>
            <a:chOff x="1600200" y="4267200"/>
            <a:chExt cx="2388916" cy="643445"/>
          </a:xfrm>
        </p:grpSpPr>
        <p:sp>
          <p:nvSpPr>
            <p:cNvPr id="7" name="Oval 6"/>
            <p:cNvSpPr/>
            <p:nvPr/>
          </p:nvSpPr>
          <p:spPr>
            <a:xfrm>
              <a:off x="1600200" y="4267200"/>
              <a:ext cx="914400" cy="39266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p:nvPr/>
          </p:nvCxnSpPr>
          <p:spPr>
            <a:xfrm flipH="1" flipV="1">
              <a:off x="2514600" y="4659868"/>
              <a:ext cx="1474516" cy="250777"/>
            </a:xfrm>
            <a:prstGeom prst="straightConnector1">
              <a:avLst/>
            </a:prstGeom>
            <a:ln>
              <a:solidFill>
                <a:srgbClr val="FFC000"/>
              </a:solidFill>
              <a:tailEnd type="arrow"/>
            </a:ln>
          </p:spPr>
          <p:style>
            <a:lnRef idx="2">
              <a:schemeClr val="accent5"/>
            </a:lnRef>
            <a:fillRef idx="0">
              <a:schemeClr val="accent5"/>
            </a:fillRef>
            <a:effectRef idx="1">
              <a:schemeClr val="accent5"/>
            </a:effectRef>
            <a:fontRef idx="minor">
              <a:schemeClr val="tx1"/>
            </a:fontRef>
          </p:style>
        </p:cxnSp>
      </p:grpSp>
      <p:pic>
        <p:nvPicPr>
          <p:cNvPr id="4105" name="Picture 9" descr="C:\Users\Steven\AppData\Local\Microsoft\Windows\Temporary Internet Files\Content.IE5\WMEWDTDZ\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2239" y="5308273"/>
            <a:ext cx="1044210" cy="10442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23189" y="5059978"/>
            <a:ext cx="1192955" cy="400110"/>
          </a:xfrm>
          <a:prstGeom prst="rect">
            <a:avLst/>
          </a:prstGeom>
          <a:noFill/>
        </p:spPr>
        <p:txBody>
          <a:bodyPr wrap="none" rtlCol="0">
            <a:spAutoFit/>
          </a:bodyPr>
          <a:lstStyle/>
          <a:p>
            <a:r>
              <a:rPr lang="en-US" sz="2000" dirty="0">
                <a:solidFill>
                  <a:srgbClr val="FFC000"/>
                </a:solidFill>
                <a:latin typeface="Bradley Hand ITC" pitchFamily="66" charset="0"/>
              </a:rPr>
              <a:t>Spherical</a:t>
            </a:r>
          </a:p>
        </p:txBody>
      </p:sp>
      <p:cxnSp>
        <p:nvCxnSpPr>
          <p:cNvPr id="13" name="Straight Connector 12"/>
          <p:cNvCxnSpPr/>
          <p:nvPr/>
        </p:nvCxnSpPr>
        <p:spPr>
          <a:xfrm>
            <a:off x="4842239" y="5029200"/>
            <a:ext cx="39207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4632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85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1350"/>
                            </p:stCondLst>
                            <p:childTnLst>
                              <p:par>
                                <p:cTn id="36" presetID="10" presetClass="entr" presetSubtype="0" fill="hold" nodeType="afterEffect">
                                  <p:stCondLst>
                                    <p:cond delay="0"/>
                                  </p:stCondLst>
                                  <p:childTnLst>
                                    <p:set>
                                      <p:cBhvr>
                                        <p:cTn id="37" dur="1" fill="hold">
                                          <p:stCondLst>
                                            <p:cond delay="0"/>
                                          </p:stCondLst>
                                        </p:cTn>
                                        <p:tgtEl>
                                          <p:spTgt spid="4102"/>
                                        </p:tgtEl>
                                        <p:attrNameLst>
                                          <p:attrName>style.visibility</p:attrName>
                                        </p:attrNameLst>
                                      </p:cBhvr>
                                      <p:to>
                                        <p:strVal val="visible"/>
                                      </p:to>
                                    </p:set>
                                    <p:animEffect transition="in" filter="fade">
                                      <p:cBhvr>
                                        <p:cTn id="38" dur="500"/>
                                        <p:tgtEl>
                                          <p:spTgt spid="410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par>
                          <p:cTn id="43" fill="hold">
                            <p:stCondLst>
                              <p:cond delay="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4104"/>
                                        </p:tgtEl>
                                        <p:attrNameLst>
                                          <p:attrName>style.visibility</p:attrName>
                                        </p:attrNameLst>
                                      </p:cBhvr>
                                      <p:to>
                                        <p:strVal val="visible"/>
                                      </p:to>
                                    </p:set>
                                    <p:animEffect transition="in" filter="fade">
                                      <p:cBhvr>
                                        <p:cTn id="56" dur="500"/>
                                        <p:tgtEl>
                                          <p:spTgt spid="4104"/>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childTnLst>
                                </p:cTn>
                              </p:par>
                            </p:childTnLst>
                          </p:cTn>
                        </p:par>
                        <p:par>
                          <p:cTn id="65" fill="hold">
                            <p:stCondLst>
                              <p:cond delay="0"/>
                            </p:stCondLst>
                            <p:childTnLst>
                              <p:par>
                                <p:cTn id="66" presetID="10" presetClass="entr" presetSubtype="0" fill="hold" nodeType="afterEffect">
                                  <p:stCondLst>
                                    <p:cond delay="0"/>
                                  </p:stCondLst>
                                  <p:childTnLst>
                                    <p:set>
                                      <p:cBhvr>
                                        <p:cTn id="67" dur="1" fill="hold">
                                          <p:stCondLst>
                                            <p:cond delay="0"/>
                                          </p:stCondLst>
                                        </p:cTn>
                                        <p:tgtEl>
                                          <p:spTgt spid="4105"/>
                                        </p:tgtEl>
                                        <p:attrNameLst>
                                          <p:attrName>style.visibility</p:attrName>
                                        </p:attrNameLst>
                                      </p:cBhvr>
                                      <p:to>
                                        <p:strVal val="visible"/>
                                      </p:to>
                                    </p:set>
                                    <p:animEffect transition="in" filter="fade">
                                      <p:cBhvr>
                                        <p:cTn id="68"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t>
            </a:r>
            <a:r>
              <a:rPr lang="en-US" dirty="0">
                <a:solidFill>
                  <a:srgbClr val="FF0000"/>
                </a:solidFill>
              </a:rPr>
              <a:t>Scientific Accuracy </a:t>
            </a:r>
            <a:r>
              <a:rPr lang="en-US" dirty="0"/>
              <a:t>Of The Bible</a:t>
            </a:r>
          </a:p>
        </p:txBody>
      </p:sp>
      <p:sp>
        <p:nvSpPr>
          <p:cNvPr id="3" name="Content Placeholder 2"/>
          <p:cNvSpPr>
            <a:spLocks noGrp="1"/>
          </p:cNvSpPr>
          <p:nvPr>
            <p:ph idx="1"/>
          </p:nvPr>
        </p:nvSpPr>
        <p:spPr>
          <a:xfrm>
            <a:off x="457200" y="1600200"/>
            <a:ext cx="8229600" cy="5257800"/>
          </a:xfrm>
        </p:spPr>
        <p:txBody>
          <a:bodyPr>
            <a:normAutofit/>
          </a:bodyPr>
          <a:lstStyle/>
          <a:p>
            <a:pPr marL="468630" indent="-742950">
              <a:buFont typeface="+mj-lt"/>
              <a:buAutoNum type="alphaUcPeriod"/>
            </a:pPr>
            <a:r>
              <a:rPr lang="en-US" sz="3600" b="1" dirty="0" smtClean="0">
                <a:solidFill>
                  <a:schemeClr val="tx1">
                    <a:lumMod val="50000"/>
                    <a:lumOff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Microbiology</a:t>
            </a:r>
          </a:p>
          <a:p>
            <a:pPr marL="285750" indent="-514350">
              <a:buFont typeface="+mj-lt"/>
              <a:buAutoNum type="alphaUcPeriod"/>
            </a:pPr>
            <a:r>
              <a:rPr lang="en-US" sz="3600" b="1" dirty="0" smtClean="0">
                <a:solidFill>
                  <a:schemeClr val="tx1">
                    <a:lumMod val="50000"/>
                    <a:lumOff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Space Science</a:t>
            </a:r>
          </a:p>
          <a:p>
            <a:pPr marL="285750" indent="-514350">
              <a:buFont typeface="+mj-lt"/>
              <a:buAutoNum type="alphaUcPeriod"/>
            </a:pPr>
            <a:r>
              <a:rPr lang="en-US" sz="36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Earth Science</a:t>
            </a:r>
          </a:p>
        </p:txBody>
      </p:sp>
    </p:spTree>
    <p:extLst>
      <p:ext uri="{BB962C8B-B14F-4D97-AF65-F5344CB8AC3E}">
        <p14:creationId xmlns:p14="http://schemas.microsoft.com/office/powerpoint/2010/main" val="2683047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a:buFont typeface="Wingdings" panose="05000000000000000000" pitchFamily="2" charset="2"/>
              <a:buChar char="Ø"/>
            </a:pPr>
            <a:r>
              <a:rPr lang="en-US" sz="3400" b="1" dirty="0" smtClean="0"/>
              <a:t>Oceanography</a:t>
            </a:r>
            <a:r>
              <a:rPr lang="en-US" sz="3400" dirty="0" smtClean="0"/>
              <a:t> </a:t>
            </a:r>
            <a:br>
              <a:rPr lang="en-US" sz="3400" dirty="0" smtClean="0"/>
            </a:br>
            <a:r>
              <a:rPr lang="en-US" sz="3400" dirty="0" smtClean="0"/>
              <a:t>(</a:t>
            </a:r>
            <a:r>
              <a:rPr lang="en-US" sz="3400" dirty="0"/>
              <a:t>Matthew </a:t>
            </a:r>
            <a:r>
              <a:rPr lang="en-US" sz="3400" dirty="0" err="1"/>
              <a:t>Fountaine</a:t>
            </a:r>
            <a:r>
              <a:rPr lang="en-US" sz="3400" dirty="0"/>
              <a:t> Maury, 1806-1873)</a:t>
            </a:r>
          </a:p>
          <a:p>
            <a:pPr lvl="1"/>
            <a:r>
              <a:rPr lang="en-US" sz="2800" dirty="0" smtClean="0"/>
              <a:t>The discovery of the paths of the sea from Psalms </a:t>
            </a:r>
            <a:r>
              <a:rPr lang="en-US" sz="2800" dirty="0"/>
              <a:t>8:8, “The birds of the air, And the fish of the sea That pass through the paths of the </a:t>
            </a:r>
            <a:r>
              <a:rPr lang="en-US" sz="2800" dirty="0" smtClean="0"/>
              <a:t>seas.”</a:t>
            </a:r>
            <a:br>
              <a:rPr lang="en-US" sz="2800" dirty="0" smtClean="0"/>
            </a:br>
            <a:endParaRPr lang="en-US" sz="2800" dirty="0" smtClean="0"/>
          </a:p>
          <a:p>
            <a:pPr>
              <a:buFont typeface="Wingdings" panose="05000000000000000000" pitchFamily="2" charset="2"/>
              <a:buChar char="Ø"/>
            </a:pPr>
            <a:r>
              <a:rPr lang="en-US" sz="3400" b="1" dirty="0" smtClean="0"/>
              <a:t>The Earth’s Water Cycle </a:t>
            </a:r>
          </a:p>
        </p:txBody>
      </p:sp>
      <p:sp>
        <p:nvSpPr>
          <p:cNvPr id="5" name="TextBox 4"/>
          <p:cNvSpPr txBox="1"/>
          <p:nvPr/>
        </p:nvSpPr>
        <p:spPr>
          <a:xfrm>
            <a:off x="838199" y="152400"/>
            <a:ext cx="7481535" cy="1524000"/>
          </a:xfrm>
          <a:prstGeom prst="rect">
            <a:avLst/>
          </a:prstGeom>
          <a:noFill/>
        </p:spPr>
        <p:txBody>
          <a:bodyPr wrap="none" rtlCol="0">
            <a:prstTxWarp prst="textPlain">
              <a:avLst/>
            </a:prstTxWarp>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Foreknowledge Of </a:t>
            </a:r>
            <a:r>
              <a:rPr lang="en-US" sz="36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rPr>
              <a:t>Earth Sciences</a:t>
            </a:r>
            <a:endParaRPr lang="en-US" sz="36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328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Scientific Foreknowledge</a:t>
            </a:r>
            <a:endParaRPr lang="en-US" sz="5400" dirty="0"/>
          </a:p>
        </p:txBody>
      </p:sp>
      <p:sp>
        <p:nvSpPr>
          <p:cNvPr id="3" name="Content Placeholder 2"/>
          <p:cNvSpPr>
            <a:spLocks noGrp="1"/>
          </p:cNvSpPr>
          <p:nvPr>
            <p:ph idx="1"/>
          </p:nvPr>
        </p:nvSpPr>
        <p:spPr>
          <a:xfrm>
            <a:off x="457200" y="1600200"/>
            <a:ext cx="8458200" cy="5257800"/>
          </a:xfrm>
        </p:spPr>
        <p:txBody>
          <a:bodyPr>
            <a:normAutofit fontScale="92500" lnSpcReduction="20000"/>
          </a:bodyPr>
          <a:lstStyle/>
          <a:p>
            <a:r>
              <a:rPr lang="en-US" b="1" dirty="0" smtClean="0"/>
              <a:t>Earth’s Water Cycle</a:t>
            </a:r>
          </a:p>
          <a:p>
            <a:pPr lvl="1"/>
            <a:r>
              <a:rPr lang="en-US" sz="2800" b="1" dirty="0" smtClean="0"/>
              <a:t>When was the Earth’s water cycle first discovered?</a:t>
            </a:r>
          </a:p>
          <a:p>
            <a:pPr marL="585216" lvl="2" indent="0">
              <a:buNone/>
            </a:pPr>
            <a:r>
              <a:rPr lang="en-US" sz="2800" dirty="0" smtClean="0">
                <a:solidFill>
                  <a:srgbClr val="FFC000"/>
                </a:solidFill>
              </a:rPr>
              <a:t>“According </a:t>
            </a:r>
            <a:r>
              <a:rPr lang="en-US" sz="2800" dirty="0">
                <a:solidFill>
                  <a:srgbClr val="FFC000"/>
                </a:solidFill>
              </a:rPr>
              <a:t>to historians, the water cycle was discovered slowly over a period of painstaking years. However, Bernard </a:t>
            </a:r>
            <a:r>
              <a:rPr lang="en-US" sz="2800" dirty="0" err="1">
                <a:solidFill>
                  <a:srgbClr val="FFC000"/>
                </a:solidFill>
              </a:rPr>
              <a:t>Palissy</a:t>
            </a:r>
            <a:r>
              <a:rPr lang="en-US" sz="2800" dirty="0">
                <a:solidFill>
                  <a:srgbClr val="FFC000"/>
                </a:solidFill>
              </a:rPr>
              <a:t> is credited in the 16th century to be the scientist who compiled the theories that existed for years and </a:t>
            </a:r>
            <a:r>
              <a:rPr lang="en-US" sz="2800" dirty="0" smtClean="0">
                <a:solidFill>
                  <a:srgbClr val="FFC000"/>
                </a:solidFill>
              </a:rPr>
              <a:t>‘wrote’ </a:t>
            </a:r>
            <a:r>
              <a:rPr lang="en-US" sz="2800" dirty="0">
                <a:solidFill>
                  <a:srgbClr val="FFC000"/>
                </a:solidFill>
              </a:rPr>
              <a:t>our modern hydrological cycle. </a:t>
            </a:r>
            <a:r>
              <a:rPr lang="en-US" sz="2200" dirty="0" smtClean="0">
                <a:solidFill>
                  <a:srgbClr val="FFC000"/>
                </a:solidFill>
              </a:rPr>
              <a:t>(http</a:t>
            </a:r>
            <a:r>
              <a:rPr lang="en-US" sz="2200" dirty="0">
                <a:solidFill>
                  <a:srgbClr val="FFC000"/>
                </a:solidFill>
              </a:rPr>
              <a:t>://www.iwaponline.com/ws/00701/0023/007010023.pdf) </a:t>
            </a:r>
            <a:r>
              <a:rPr lang="en-US" sz="2800" dirty="0">
                <a:solidFill>
                  <a:srgbClr val="FFC000"/>
                </a:solidFill>
              </a:rPr>
              <a:t/>
            </a:r>
            <a:br>
              <a:rPr lang="en-US" sz="2800" dirty="0">
                <a:solidFill>
                  <a:srgbClr val="FFC000"/>
                </a:solidFill>
              </a:rPr>
            </a:br>
            <a:r>
              <a:rPr lang="en-US" sz="2800" dirty="0">
                <a:solidFill>
                  <a:srgbClr val="FFC000"/>
                </a:solidFill>
              </a:rPr>
              <a:t/>
            </a:r>
            <a:br>
              <a:rPr lang="en-US" sz="2800" dirty="0">
                <a:solidFill>
                  <a:srgbClr val="FFC000"/>
                </a:solidFill>
              </a:rPr>
            </a:br>
            <a:r>
              <a:rPr lang="en-US" sz="2800" dirty="0">
                <a:solidFill>
                  <a:srgbClr val="FFC000"/>
                </a:solidFill>
              </a:rPr>
              <a:t>But much to the surprise of others, according to documents that date back to before the Common Era (thousands of years), knowledge of the water cycle existed then</a:t>
            </a:r>
            <a:r>
              <a:rPr lang="en-US" sz="2800" dirty="0" smtClean="0">
                <a:solidFill>
                  <a:srgbClr val="FFC000"/>
                </a:solidFill>
              </a:rPr>
              <a:t>. </a:t>
            </a:r>
            <a:r>
              <a:rPr lang="en-US" sz="2800" dirty="0">
                <a:solidFill>
                  <a:srgbClr val="FFC000"/>
                </a:solidFill>
              </a:rPr>
              <a:t>These documents are found in the manuscripts of the </a:t>
            </a:r>
            <a:r>
              <a:rPr lang="en-US" sz="2800" dirty="0" smtClean="0">
                <a:solidFill>
                  <a:srgbClr val="FFC000"/>
                </a:solidFill>
              </a:rPr>
              <a:t>Bible</a:t>
            </a:r>
            <a:r>
              <a:rPr lang="en-US" sz="2800" dirty="0">
                <a:solidFill>
                  <a:srgbClr val="FFC000"/>
                </a:solidFill>
              </a:rPr>
              <a:t>…” </a:t>
            </a:r>
            <a:r>
              <a:rPr lang="en-US" sz="2200" dirty="0"/>
              <a:t>(http://</a:t>
            </a:r>
            <a:r>
              <a:rPr lang="en-US" sz="2200" dirty="0" smtClean="0"/>
              <a:t>wiki.answers.com/Q/When_was_the_water_cycle_discovered)</a:t>
            </a:r>
            <a:endParaRPr lang="en-US" sz="1900" dirty="0"/>
          </a:p>
        </p:txBody>
      </p:sp>
    </p:spTree>
    <p:extLst>
      <p:ext uri="{BB962C8B-B14F-4D97-AF65-F5344CB8AC3E}">
        <p14:creationId xmlns:p14="http://schemas.microsoft.com/office/powerpoint/2010/main" val="9932497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20370"/>
            <a:ext cx="5299687" cy="3630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5400" dirty="0" smtClean="0"/>
              <a:t>Scientific Foreknowledge</a:t>
            </a:r>
            <a:endParaRPr lang="en-US" sz="5400" dirty="0"/>
          </a:p>
        </p:txBody>
      </p:sp>
      <p:sp>
        <p:nvSpPr>
          <p:cNvPr id="3" name="Content Placeholder 2"/>
          <p:cNvSpPr>
            <a:spLocks noGrp="1"/>
          </p:cNvSpPr>
          <p:nvPr>
            <p:ph idx="1"/>
          </p:nvPr>
        </p:nvSpPr>
        <p:spPr>
          <a:xfrm>
            <a:off x="457200" y="1600200"/>
            <a:ext cx="3676389" cy="5257800"/>
          </a:xfrm>
        </p:spPr>
        <p:txBody>
          <a:bodyPr>
            <a:noAutofit/>
          </a:bodyPr>
          <a:lstStyle/>
          <a:p>
            <a:pPr marL="0" lvl="1" indent="-274320">
              <a:buClr>
                <a:srgbClr val="C00000"/>
              </a:buClr>
              <a:buSzPct val="80000"/>
              <a:buFont typeface="Wingdings 2" pitchFamily="18" charset="2"/>
              <a:buChar char=""/>
            </a:pPr>
            <a:r>
              <a:rPr lang="en-US" sz="2800" b="1" dirty="0"/>
              <a:t>Earth’s Water </a:t>
            </a:r>
            <a:br>
              <a:rPr lang="en-US" sz="2800" b="1" dirty="0"/>
            </a:br>
            <a:r>
              <a:rPr lang="en-US" sz="2800" b="1" dirty="0" smtClean="0"/>
              <a:t>Cycle:</a:t>
            </a:r>
            <a:endParaRPr lang="en-US" sz="3200" dirty="0" smtClean="0"/>
          </a:p>
          <a:p>
            <a:pPr lvl="1"/>
            <a:r>
              <a:rPr lang="en-US" sz="2800" dirty="0" smtClean="0"/>
              <a:t>H2O is the fundamental ingredient for life on earth</a:t>
            </a:r>
          </a:p>
          <a:p>
            <a:pPr lvl="1"/>
            <a:r>
              <a:rPr lang="en-US" sz="2800" dirty="0" smtClean="0"/>
              <a:t>3% is freshwater</a:t>
            </a:r>
          </a:p>
        </p:txBody>
      </p:sp>
      <p:sp>
        <p:nvSpPr>
          <p:cNvPr id="4" name="TextBox 3"/>
          <p:cNvSpPr txBox="1"/>
          <p:nvPr/>
        </p:nvSpPr>
        <p:spPr>
          <a:xfrm>
            <a:off x="381000" y="5410200"/>
            <a:ext cx="838200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rgbClr val="0070C0"/>
                </a:solidFill>
              </a:rPr>
              <a:t>Job 36:27, 28</a:t>
            </a:r>
            <a:r>
              <a:rPr lang="en-US" sz="2800" dirty="0" smtClean="0"/>
              <a:t>, “</a:t>
            </a:r>
            <a:r>
              <a:rPr lang="en-US" sz="2800" baseline="30000" dirty="0" smtClean="0"/>
              <a:t>27</a:t>
            </a:r>
            <a:r>
              <a:rPr lang="en-US" sz="2800" dirty="0" smtClean="0"/>
              <a:t> For </a:t>
            </a:r>
            <a:r>
              <a:rPr lang="en-US" sz="2800" dirty="0"/>
              <a:t>He </a:t>
            </a:r>
            <a:r>
              <a:rPr lang="en-US" sz="2800" b="1" dirty="0">
                <a:solidFill>
                  <a:srgbClr val="0070C0"/>
                </a:solidFill>
              </a:rPr>
              <a:t>draws up drops of water</a:t>
            </a:r>
            <a:r>
              <a:rPr lang="en-US" sz="2800" dirty="0"/>
              <a:t>, </a:t>
            </a:r>
            <a:r>
              <a:rPr lang="en-US" sz="2800" b="1" dirty="0"/>
              <a:t>Which distill as rain </a:t>
            </a:r>
            <a:r>
              <a:rPr lang="en-US" sz="2800" b="1" dirty="0">
                <a:solidFill>
                  <a:srgbClr val="0070C0"/>
                </a:solidFill>
              </a:rPr>
              <a:t>from the </a:t>
            </a:r>
            <a:r>
              <a:rPr lang="en-US" sz="2800" b="1" dirty="0" smtClean="0">
                <a:solidFill>
                  <a:srgbClr val="0070C0"/>
                </a:solidFill>
              </a:rPr>
              <a:t>mist</a:t>
            </a:r>
            <a:r>
              <a:rPr lang="en-US" sz="2800" dirty="0" smtClean="0"/>
              <a:t>,</a:t>
            </a:r>
            <a:r>
              <a:rPr lang="en-US" sz="2800" baseline="30000" dirty="0" smtClean="0"/>
              <a:t>28</a:t>
            </a:r>
            <a:r>
              <a:rPr lang="en-US" sz="2800" dirty="0" smtClean="0"/>
              <a:t>  </a:t>
            </a:r>
            <a:r>
              <a:rPr lang="en-US" sz="2800" dirty="0"/>
              <a:t>Which the clouds drop down And pour abundantly on man</a:t>
            </a:r>
            <a:r>
              <a:rPr lang="en-US" sz="2800" dirty="0" smtClean="0"/>
              <a:t>.”</a:t>
            </a:r>
            <a:endParaRPr lang="en-US" sz="2800" dirty="0"/>
          </a:p>
        </p:txBody>
      </p:sp>
      <p:sp>
        <p:nvSpPr>
          <p:cNvPr id="5" name="AutoShape 6" descr="http://upload.wikimedia.org/wikipedia/commons/thumb/7/7c/HydrologicalCycle1.png/440px-HydrologicalCycle1.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733801" y="1620370"/>
            <a:ext cx="1752599"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i="1" dirty="0" smtClean="0"/>
              <a:t>Wikimedia Commons</a:t>
            </a:r>
            <a:endParaRPr lang="en-US" sz="1400" i="1" dirty="0"/>
          </a:p>
        </p:txBody>
      </p:sp>
    </p:spTree>
    <p:extLst>
      <p:ext uri="{BB962C8B-B14F-4D97-AF65-F5344CB8AC3E}">
        <p14:creationId xmlns:p14="http://schemas.microsoft.com/office/powerpoint/2010/main" val="331094154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Scientific Foreknowledge</a:t>
            </a:r>
            <a:endParaRPr lang="en-US" sz="5400" dirty="0"/>
          </a:p>
        </p:txBody>
      </p:sp>
      <p:sp>
        <p:nvSpPr>
          <p:cNvPr id="3" name="Content Placeholder 2"/>
          <p:cNvSpPr>
            <a:spLocks noGrp="1"/>
          </p:cNvSpPr>
          <p:nvPr>
            <p:ph idx="1"/>
          </p:nvPr>
        </p:nvSpPr>
        <p:spPr>
          <a:xfrm>
            <a:off x="457200" y="1600200"/>
            <a:ext cx="3676389" cy="3810000"/>
          </a:xfrm>
        </p:spPr>
        <p:txBody>
          <a:bodyPr>
            <a:noAutofit/>
          </a:bodyPr>
          <a:lstStyle/>
          <a:p>
            <a:r>
              <a:rPr lang="en-US" sz="2800" b="1" dirty="0" smtClean="0"/>
              <a:t>Earth’s Water </a:t>
            </a:r>
            <a:br>
              <a:rPr lang="en-US" sz="2800" b="1" dirty="0" smtClean="0"/>
            </a:br>
            <a:r>
              <a:rPr lang="en-US" sz="2800" b="1" dirty="0" smtClean="0"/>
              <a:t>Cycle:</a:t>
            </a:r>
          </a:p>
          <a:p>
            <a:pPr lvl="1"/>
            <a:r>
              <a:rPr lang="en-US" sz="2800" dirty="0" smtClean="0">
                <a:solidFill>
                  <a:srgbClr val="C00000"/>
                </a:solidFill>
                <a:effectLst>
                  <a:outerShdw blurRad="38100" dist="38100" dir="2700000" algn="tl">
                    <a:srgbClr val="000000">
                      <a:alpha val="43137"/>
                    </a:srgbClr>
                  </a:outerShdw>
                </a:effectLst>
              </a:rPr>
              <a:t>How could Job &amp;</a:t>
            </a:r>
            <a:br>
              <a:rPr lang="en-US" sz="2800" dirty="0" smtClean="0">
                <a:solidFill>
                  <a:srgbClr val="C00000"/>
                </a:solidFill>
                <a:effectLst>
                  <a:outerShdw blurRad="38100" dist="38100" dir="2700000" algn="tl">
                    <a:srgbClr val="000000">
                      <a:alpha val="43137"/>
                    </a:srgbClr>
                  </a:outerShdw>
                </a:effectLst>
              </a:rPr>
            </a:br>
            <a:r>
              <a:rPr lang="en-US" sz="2800" dirty="0" smtClean="0">
                <a:solidFill>
                  <a:srgbClr val="C00000"/>
                </a:solidFill>
                <a:effectLst>
                  <a:outerShdw blurRad="38100" dist="38100" dir="2700000" algn="tl">
                    <a:srgbClr val="000000">
                      <a:alpha val="43137"/>
                    </a:srgbClr>
                  </a:outerShdw>
                </a:effectLst>
              </a:rPr>
              <a:t>Solomon know?</a:t>
            </a:r>
            <a:endParaRPr lang="en-US" sz="2800" dirty="0">
              <a:solidFill>
                <a:srgbClr val="C00000"/>
              </a:solidFill>
              <a:effectLst>
                <a:outerShdw blurRad="38100" dist="38100" dir="2700000" algn="tl">
                  <a:srgbClr val="000000">
                    <a:alpha val="43137"/>
                  </a:srgbClr>
                </a:outerShdw>
              </a:effectLst>
            </a:endParaRPr>
          </a:p>
          <a:p>
            <a:pPr lvl="1"/>
            <a:r>
              <a:rPr lang="en-US" sz="2800" dirty="0" smtClean="0">
                <a:solidFill>
                  <a:srgbClr val="C00000"/>
                </a:solidFill>
                <a:effectLst>
                  <a:outerShdw blurRad="38100" dist="38100" dir="2700000" algn="tl">
                    <a:srgbClr val="000000">
                      <a:alpha val="43137"/>
                    </a:srgbClr>
                  </a:outerShdw>
                </a:effectLst>
              </a:rPr>
              <a:t>How could such a system evolve?</a:t>
            </a:r>
          </a:p>
        </p:txBody>
      </p:sp>
      <p:sp>
        <p:nvSpPr>
          <p:cNvPr id="7" name="TextBox 6"/>
          <p:cNvSpPr txBox="1"/>
          <p:nvPr/>
        </p:nvSpPr>
        <p:spPr>
          <a:xfrm>
            <a:off x="381000" y="5410200"/>
            <a:ext cx="838200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rgbClr val="C00000"/>
                </a:solidFill>
              </a:rPr>
              <a:t>Ecclesiastes 1:7</a:t>
            </a:r>
            <a:r>
              <a:rPr lang="en-US" sz="2800" dirty="0" smtClean="0"/>
              <a:t>, “All </a:t>
            </a:r>
            <a:r>
              <a:rPr lang="en-US" sz="2800" dirty="0"/>
              <a:t>the rivers run into the sea, Yet the sea is not full; </a:t>
            </a:r>
            <a:r>
              <a:rPr lang="en-US" sz="2800" b="1" dirty="0">
                <a:solidFill>
                  <a:srgbClr val="C00000"/>
                </a:solidFill>
              </a:rPr>
              <a:t>To the place from which the rivers come, There they return again</a:t>
            </a:r>
            <a:r>
              <a:rPr lang="en-US" sz="2800" dirty="0" smtClean="0"/>
              <a:t>”</a:t>
            </a:r>
            <a:endParaRPr lang="en-US" sz="2800"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20370"/>
            <a:ext cx="5299687" cy="3630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733801" y="1620370"/>
            <a:ext cx="1752599"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i="1" dirty="0" smtClean="0"/>
              <a:t>Wikimedia Commons</a:t>
            </a:r>
            <a:endParaRPr lang="en-US" sz="1400" i="1" dirty="0"/>
          </a:p>
        </p:txBody>
      </p:sp>
    </p:spTree>
    <p:extLst>
      <p:ext uri="{BB962C8B-B14F-4D97-AF65-F5344CB8AC3E}">
        <p14:creationId xmlns:p14="http://schemas.microsoft.com/office/powerpoint/2010/main" val="344103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strVal val="#ppt_w*0.70"/>
                                          </p:val>
                                        </p:tav>
                                        <p:tav tm="100000">
                                          <p:val>
                                            <p:strVal val="#ppt_w"/>
                                          </p:val>
                                        </p:tav>
                                      </p:tavLst>
                                    </p:anim>
                                    <p:anim calcmode="lin" valueType="num">
                                      <p:cBhvr>
                                        <p:cTn id="8" dur="1500" fill="hold"/>
                                        <p:tgtEl>
                                          <p:spTgt spid="7"/>
                                        </p:tgtEl>
                                        <p:attrNameLst>
                                          <p:attrName>ppt_h</p:attrName>
                                        </p:attrNameLst>
                                      </p:cBhvr>
                                      <p:tavLst>
                                        <p:tav tm="0">
                                          <p:val>
                                            <p:strVal val="#ppt_h"/>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362201"/>
            <a:ext cx="7772400" cy="4038600"/>
          </a:xfrm>
        </p:spPr>
        <p:txBody>
          <a:bodyPr>
            <a:normAutofit/>
          </a:bodyPr>
          <a:lstStyle/>
          <a:p>
            <a:r>
              <a:rPr lang="en-US" dirty="0" smtClean="0"/>
              <a:t>The Bible is Just As Accurate When It Speaks Of What One Must Do To Be Saved!</a:t>
            </a:r>
            <a:endParaRPr lang="en-US" dirty="0"/>
          </a:p>
        </p:txBody>
      </p:sp>
      <p:sp>
        <p:nvSpPr>
          <p:cNvPr id="5" name="Text Placeholder 4"/>
          <p:cNvSpPr>
            <a:spLocks noGrp="1"/>
          </p:cNvSpPr>
          <p:nvPr>
            <p:ph type="body" idx="1"/>
          </p:nvPr>
        </p:nvSpPr>
        <p:spPr/>
        <p:txBody>
          <a:bodyPr/>
          <a:lstStyle/>
          <a:p>
            <a:endParaRPr lang="en-US" dirty="0"/>
          </a:p>
        </p:txBody>
      </p:sp>
      <p:pic>
        <p:nvPicPr>
          <p:cNvPr id="2050" name="Picture 2" descr="C:\Users\Steven\AppData\Local\Microsoft\Windows\Temporary Internet Files\Content.IE5\6I94XFTN\MC9003911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609600"/>
            <a:ext cx="1844345" cy="158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0278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smtClean="0">
                <a:solidFill>
                  <a:srgbClr val="FFC000"/>
                </a:solidFill>
              </a:rPr>
              <a:t>The Inspired Bible </a:t>
            </a:r>
            <a:r>
              <a:rPr lang="en-US" dirty="0" smtClean="0"/>
              <a:t>Tells You To Do To Be Saved…</a:t>
            </a:r>
            <a:endParaRPr lang="en-US" dirty="0"/>
          </a:p>
        </p:txBody>
      </p:sp>
      <p:sp>
        <p:nvSpPr>
          <p:cNvPr id="3" name="Content Placeholder 2"/>
          <p:cNvSpPr>
            <a:spLocks noGrp="1"/>
          </p:cNvSpPr>
          <p:nvPr>
            <p:ph idx="1"/>
          </p:nvPr>
        </p:nvSpPr>
        <p:spPr>
          <a:xfrm>
            <a:off x="304800" y="1676400"/>
            <a:ext cx="8458200" cy="5410200"/>
          </a:xfrm>
        </p:spPr>
        <p:txBody>
          <a:bodyPr>
            <a:normAutofit fontScale="92500" lnSpcReduction="20000"/>
          </a:bodyPr>
          <a:lstStyle/>
          <a:p>
            <a:r>
              <a:rPr lang="en-US" dirty="0">
                <a:solidFill>
                  <a:srgbClr val="FFC000"/>
                </a:solidFill>
                <a:latin typeface="Aharoni" pitchFamily="2" charset="-79"/>
                <a:cs typeface="Aharoni" pitchFamily="2" charset="-79"/>
              </a:rPr>
              <a:t>Hear </a:t>
            </a:r>
            <a:r>
              <a:rPr lang="en-US" dirty="0"/>
              <a:t>– </a:t>
            </a:r>
            <a:r>
              <a:rPr lang="en-US" dirty="0" smtClean="0"/>
              <a:t>“This </a:t>
            </a:r>
            <a:r>
              <a:rPr lang="en-US" dirty="0"/>
              <a:t>is My beloved Son, in whom I am well pleased. Hear Him</a:t>
            </a:r>
            <a:r>
              <a:rPr lang="en-US" dirty="0" smtClean="0"/>
              <a:t>!” (Mt. 17:5)</a:t>
            </a:r>
          </a:p>
          <a:p>
            <a:r>
              <a:rPr lang="en-US" dirty="0">
                <a:solidFill>
                  <a:srgbClr val="FFC000"/>
                </a:solidFill>
                <a:latin typeface="Aharoni" pitchFamily="2" charset="-79"/>
                <a:cs typeface="Aharoni" pitchFamily="2" charset="-79"/>
              </a:rPr>
              <a:t>Believe </a:t>
            </a:r>
            <a:r>
              <a:rPr lang="en-US" dirty="0"/>
              <a:t>– </a:t>
            </a:r>
            <a:r>
              <a:rPr lang="en-US" dirty="0" smtClean="0"/>
              <a:t>“…for </a:t>
            </a:r>
            <a:r>
              <a:rPr lang="en-US" dirty="0"/>
              <a:t>if you do not believe that I am He, you will die in your </a:t>
            </a:r>
            <a:r>
              <a:rPr lang="en-US" dirty="0" smtClean="0"/>
              <a:t>sins” (Jn. 8:24)</a:t>
            </a:r>
          </a:p>
          <a:p>
            <a:r>
              <a:rPr lang="en-US" dirty="0">
                <a:solidFill>
                  <a:srgbClr val="FFC000"/>
                </a:solidFill>
                <a:latin typeface="Aharoni" pitchFamily="2" charset="-79"/>
                <a:cs typeface="Aharoni" pitchFamily="2" charset="-79"/>
              </a:rPr>
              <a:t>Confess </a:t>
            </a:r>
            <a:r>
              <a:rPr lang="en-US" dirty="0"/>
              <a:t>– </a:t>
            </a:r>
            <a:r>
              <a:rPr lang="en-US" dirty="0" smtClean="0"/>
              <a:t>“Also </a:t>
            </a:r>
            <a:r>
              <a:rPr lang="en-US" dirty="0"/>
              <a:t>I say to you, whoever confesses Me before men, him the Son of Man also will confess before the angels of </a:t>
            </a:r>
            <a:r>
              <a:rPr lang="en-US" dirty="0" smtClean="0"/>
              <a:t>God” (</a:t>
            </a:r>
            <a:r>
              <a:rPr lang="en-US" dirty="0" err="1" smtClean="0"/>
              <a:t>Lk</a:t>
            </a:r>
            <a:r>
              <a:rPr lang="en-US" dirty="0" smtClean="0"/>
              <a:t>. 12:8)</a:t>
            </a:r>
          </a:p>
          <a:p>
            <a:r>
              <a:rPr lang="en-US" dirty="0">
                <a:solidFill>
                  <a:srgbClr val="FFC000"/>
                </a:solidFill>
                <a:latin typeface="Aharoni" pitchFamily="2" charset="-79"/>
                <a:cs typeface="Aharoni" pitchFamily="2" charset="-79"/>
              </a:rPr>
              <a:t>Repent </a:t>
            </a:r>
            <a:r>
              <a:rPr lang="en-US" dirty="0"/>
              <a:t>– </a:t>
            </a:r>
            <a:r>
              <a:rPr lang="en-US" dirty="0" smtClean="0"/>
              <a:t>“…unless </a:t>
            </a:r>
            <a:r>
              <a:rPr lang="en-US" dirty="0"/>
              <a:t>you repent you will all likewise </a:t>
            </a:r>
            <a:r>
              <a:rPr lang="en-US" dirty="0" smtClean="0"/>
              <a:t>perish” (</a:t>
            </a:r>
            <a:r>
              <a:rPr lang="en-US" dirty="0" err="1" smtClean="0"/>
              <a:t>Lk</a:t>
            </a:r>
            <a:r>
              <a:rPr lang="en-US" dirty="0" smtClean="0"/>
              <a:t>. 13:3)</a:t>
            </a:r>
          </a:p>
          <a:p>
            <a:r>
              <a:rPr lang="en-US" dirty="0">
                <a:solidFill>
                  <a:srgbClr val="FFC000"/>
                </a:solidFill>
                <a:latin typeface="Aharoni" pitchFamily="2" charset="-79"/>
                <a:cs typeface="Aharoni" pitchFamily="2" charset="-79"/>
              </a:rPr>
              <a:t>Be baptized </a:t>
            </a:r>
            <a:r>
              <a:rPr lang="en-US" dirty="0"/>
              <a:t>– </a:t>
            </a:r>
            <a:r>
              <a:rPr lang="en-US" dirty="0" smtClean="0"/>
              <a:t>“…Repent</a:t>
            </a:r>
            <a:r>
              <a:rPr lang="en-US" dirty="0"/>
              <a:t>, and let every one of you be baptized in the name of Jesus Christ for the remission of </a:t>
            </a:r>
            <a:r>
              <a:rPr lang="en-US" dirty="0" smtClean="0"/>
              <a:t>sins…” (Acts 2:38)</a:t>
            </a:r>
            <a:endParaRPr lang="en-US" dirty="0"/>
          </a:p>
        </p:txBody>
      </p:sp>
    </p:spTree>
    <p:extLst>
      <p:ext uri="{BB962C8B-B14F-4D97-AF65-F5344CB8AC3E}">
        <p14:creationId xmlns:p14="http://schemas.microsoft.com/office/powerpoint/2010/main" val="13624388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Previously:</a:t>
            </a:r>
            <a:endParaRPr lang="en-US" sz="6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marL="468630" indent="-742950">
              <a:buFont typeface="+mj-lt"/>
              <a:buAutoNum type="arabicPeriod"/>
            </a:pPr>
            <a:r>
              <a:rPr lang="en-US" sz="4000" b="1" dirty="0" smtClean="0">
                <a:solidFill>
                  <a:srgbClr val="C00000"/>
                </a:solidFill>
                <a:effectLst>
                  <a:outerShdw blurRad="38100" dist="38100" dir="2700000" algn="tl">
                    <a:srgbClr val="000000">
                      <a:alpha val="43137"/>
                    </a:srgbClr>
                  </a:outerShdw>
                </a:effectLst>
              </a:rPr>
              <a:t>Unity</a:t>
            </a:r>
            <a:r>
              <a:rPr lang="en-US" sz="4000" dirty="0" smtClean="0">
                <a:solidFill>
                  <a:srgbClr val="C00000"/>
                </a:solidFill>
                <a:effectLst>
                  <a:outerShdw blurRad="38100" dist="38100" dir="2700000" algn="tl">
                    <a:srgbClr val="000000">
                      <a:alpha val="43137"/>
                    </a:srgbClr>
                  </a:outerShdw>
                </a:effectLst>
              </a:rPr>
              <a:t> </a:t>
            </a:r>
            <a:r>
              <a:rPr lang="en-US" sz="4000" dirty="0" smtClean="0"/>
              <a:t>of writers</a:t>
            </a:r>
          </a:p>
        </p:txBody>
      </p:sp>
    </p:spTree>
    <p:extLst>
      <p:ext uri="{BB962C8B-B14F-4D97-AF65-F5344CB8AC3E}">
        <p14:creationId xmlns:p14="http://schemas.microsoft.com/office/powerpoint/2010/main" val="38041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 </a:t>
            </a:r>
            <a:r>
              <a:rPr lang="en-US" dirty="0" smtClean="0">
                <a:solidFill>
                  <a:srgbClr val="FF0000"/>
                </a:solidFill>
              </a:rPr>
              <a:t>Scientific Accuracy </a:t>
            </a:r>
            <a:r>
              <a:rPr lang="en-US" dirty="0" smtClean="0"/>
              <a:t>Of The Bible</a:t>
            </a:r>
            <a:endParaRPr lang="en-US" dirty="0"/>
          </a:p>
        </p:txBody>
      </p:sp>
      <p:sp>
        <p:nvSpPr>
          <p:cNvPr id="3" name="Content Placeholder 2"/>
          <p:cNvSpPr>
            <a:spLocks noGrp="1"/>
          </p:cNvSpPr>
          <p:nvPr>
            <p:ph idx="1"/>
          </p:nvPr>
        </p:nvSpPr>
        <p:spPr>
          <a:xfrm>
            <a:off x="457200" y="1600200"/>
            <a:ext cx="8229600" cy="5188324"/>
          </a:xfrm>
        </p:spPr>
        <p:txBody>
          <a:bodyPr>
            <a:normAutofit/>
          </a:bodyPr>
          <a:lstStyle/>
          <a:p>
            <a:pPr marL="468630" indent="-742950">
              <a:buFont typeface="+mj-lt"/>
              <a:buAutoNum type="alphaUcPeriod"/>
            </a:pPr>
            <a:r>
              <a:rPr lang="en-US" sz="44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Microbiology</a:t>
            </a:r>
            <a:endParaRPr lang="en-US" sz="3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lvl="2"/>
            <a:r>
              <a:rPr lang="en-US" sz="2800" b="1" dirty="0" smtClean="0">
                <a:cs typeface="Aharoni" pitchFamily="2" charset="-79"/>
              </a:rPr>
              <a:t>Dietary laws</a:t>
            </a:r>
          </a:p>
          <a:p>
            <a:pPr lvl="3"/>
            <a:r>
              <a:rPr lang="en-US" sz="2600" dirty="0" smtClean="0">
                <a:cs typeface="Aharoni" pitchFamily="2" charset="-79"/>
              </a:rPr>
              <a:t>Avoid consuming birds of prey (Lev. </a:t>
            </a:r>
            <a:r>
              <a:rPr lang="en-US" sz="2600" dirty="0" smtClean="0">
                <a:cs typeface="Aharoni" pitchFamily="2" charset="-79"/>
              </a:rPr>
              <a:t>11:13-19)</a:t>
            </a:r>
            <a:endParaRPr lang="en-US" sz="2600" dirty="0" smtClean="0">
              <a:cs typeface="Aharoni" pitchFamily="2" charset="-79"/>
            </a:endParaRPr>
          </a:p>
          <a:p>
            <a:pPr lvl="3"/>
            <a:r>
              <a:rPr lang="en-US" sz="2600" dirty="0" smtClean="0">
                <a:cs typeface="Aharoni" pitchFamily="2" charset="-79"/>
              </a:rPr>
              <a:t>Avoid eating swine (Deut. </a:t>
            </a:r>
            <a:r>
              <a:rPr lang="en-US" sz="2600" dirty="0" smtClean="0">
                <a:cs typeface="Aharoni" pitchFamily="2" charset="-79"/>
              </a:rPr>
              <a:t>14:8</a:t>
            </a:r>
            <a:r>
              <a:rPr lang="en-US" sz="2600" dirty="0" smtClean="0">
                <a:cs typeface="Aharoni" pitchFamily="2" charset="-79"/>
              </a:rPr>
              <a:t>)</a:t>
            </a:r>
          </a:p>
          <a:p>
            <a:pPr lvl="4"/>
            <a:r>
              <a:rPr lang="en-US" sz="2600" dirty="0" smtClean="0">
                <a:cs typeface="Aharoni" pitchFamily="2" charset="-79"/>
              </a:rPr>
              <a:t>Known today that undercooked pork causes </a:t>
            </a:r>
            <a:r>
              <a:rPr lang="en-US" sz="2600" dirty="0">
                <a:cs typeface="Aharoni" pitchFamily="2" charset="-79"/>
              </a:rPr>
              <a:t>trichinosis </a:t>
            </a:r>
            <a:r>
              <a:rPr lang="en-US" sz="2200" dirty="0" smtClean="0">
                <a:cs typeface="Aharoni" pitchFamily="2" charset="-79"/>
              </a:rPr>
              <a:t>(</a:t>
            </a:r>
            <a:r>
              <a:rPr lang="en-US" sz="2200" dirty="0">
                <a:cs typeface="Aharoni" pitchFamily="2" charset="-79"/>
              </a:rPr>
              <a:t>https://</a:t>
            </a:r>
            <a:r>
              <a:rPr lang="en-US" sz="2200" dirty="0" smtClean="0">
                <a:cs typeface="Aharoni" pitchFamily="2" charset="-79"/>
              </a:rPr>
              <a:t>en.wikipedia.org/wiki/Trichinosis)</a:t>
            </a:r>
          </a:p>
          <a:p>
            <a:pPr lvl="3"/>
            <a:endParaRPr lang="en-US" sz="2600" dirty="0">
              <a:cs typeface="Aharoni" pitchFamily="2" charset="-79"/>
            </a:endParaRPr>
          </a:p>
        </p:txBody>
      </p:sp>
      <p:pic>
        <p:nvPicPr>
          <p:cNvPr id="3074" name="Picture 2" descr="File:Trichinella larva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800600"/>
            <a:ext cx="3276600" cy="18823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04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lnSpcReduction="10000"/>
          </a:bodyPr>
          <a:lstStyle/>
          <a:p>
            <a:pPr marL="457200" indent="-457200"/>
            <a:r>
              <a:rPr lang="en-US" sz="3200" dirty="0" smtClean="0">
                <a:latin typeface="Arial Black" panose="020B0A04020102020204" pitchFamily="34" charset="0"/>
                <a:cs typeface="Aharoni" pitchFamily="2" charset="-79"/>
              </a:rPr>
              <a:t>Strict sanitary and hygienic laws—about 3300 years before germs were discovered!</a:t>
            </a:r>
          </a:p>
          <a:p>
            <a:pPr lvl="2"/>
            <a:r>
              <a:rPr lang="en-US" sz="2800" dirty="0" smtClean="0">
                <a:cs typeface="Aharoni" pitchFamily="2" charset="-79"/>
              </a:rPr>
              <a:t>Safeguards </a:t>
            </a:r>
            <a:r>
              <a:rPr lang="en-US" sz="2800" dirty="0">
                <a:cs typeface="Aharoni" pitchFamily="2" charset="-79"/>
              </a:rPr>
              <a:t>against the disease of human waste (Deut. </a:t>
            </a:r>
            <a:r>
              <a:rPr lang="en-US" sz="2800" dirty="0" smtClean="0">
                <a:cs typeface="Aharoni" pitchFamily="2" charset="-79"/>
              </a:rPr>
              <a:t>23:12</a:t>
            </a:r>
            <a:r>
              <a:rPr lang="en-US" sz="2800" dirty="0" smtClean="0">
                <a:cs typeface="Aharoni" pitchFamily="2" charset="-79"/>
              </a:rPr>
              <a:t>-14</a:t>
            </a:r>
            <a:r>
              <a:rPr lang="en-US" sz="2800" dirty="0" smtClean="0">
                <a:cs typeface="Aharoni" pitchFamily="2" charset="-79"/>
              </a:rPr>
              <a:t>)</a:t>
            </a:r>
            <a:endParaRPr lang="en-US" sz="2800" dirty="0">
              <a:cs typeface="Aharoni" pitchFamily="2" charset="-79"/>
            </a:endParaRPr>
          </a:p>
          <a:p>
            <a:pPr lvl="2"/>
            <a:r>
              <a:rPr lang="en-US" sz="2800" dirty="0">
                <a:cs typeface="Aharoni" pitchFamily="2" charset="-79"/>
              </a:rPr>
              <a:t>Safeguards against germs on </a:t>
            </a:r>
            <a:r>
              <a:rPr lang="en-US" sz="2800" dirty="0" smtClean="0">
                <a:cs typeface="Aharoni" pitchFamily="2" charset="-79"/>
              </a:rPr>
              <a:t>earthen vessels </a:t>
            </a:r>
            <a:br>
              <a:rPr lang="en-US" sz="2800" dirty="0" smtClean="0">
                <a:cs typeface="Aharoni" pitchFamily="2" charset="-79"/>
              </a:rPr>
            </a:br>
            <a:r>
              <a:rPr lang="en-US" sz="2800" dirty="0" smtClean="0">
                <a:cs typeface="Aharoni" pitchFamily="2" charset="-79"/>
              </a:rPr>
              <a:t>(Lev</a:t>
            </a:r>
            <a:r>
              <a:rPr lang="en-US" sz="2800" dirty="0">
                <a:cs typeface="Aharoni" pitchFamily="2" charset="-79"/>
              </a:rPr>
              <a:t>. 6:28</a:t>
            </a:r>
            <a:r>
              <a:rPr lang="en-US" sz="2800" dirty="0" smtClean="0">
                <a:cs typeface="Aharoni" pitchFamily="2" charset="-79"/>
              </a:rPr>
              <a:t>)</a:t>
            </a:r>
          </a:p>
          <a:p>
            <a:pPr lvl="2"/>
            <a:r>
              <a:rPr lang="en-US" sz="2800" dirty="0" smtClean="0">
                <a:cs typeface="Aharoni" pitchFamily="2" charset="-79"/>
              </a:rPr>
              <a:t>Safeguards against germs from dead carcasses (Lev. 11:31-35, </a:t>
            </a:r>
            <a:r>
              <a:rPr lang="en-US" sz="2800" dirty="0" smtClean="0">
                <a:cs typeface="Aharoni" pitchFamily="2" charset="-79"/>
              </a:rPr>
              <a:t>39, 40)</a:t>
            </a:r>
            <a:endParaRPr lang="en-US" sz="2800" dirty="0" smtClean="0">
              <a:cs typeface="Aharoni" pitchFamily="2" charset="-79"/>
            </a:endParaRPr>
          </a:p>
          <a:p>
            <a:pPr lvl="2"/>
            <a:r>
              <a:rPr lang="en-US" sz="2800" dirty="0" smtClean="0">
                <a:cs typeface="Aharoni" pitchFamily="2" charset="-79"/>
              </a:rPr>
              <a:t>Commands for cleanliness (Ex. 19:10; 29:4; etc.)</a:t>
            </a:r>
          </a:p>
          <a:p>
            <a:pPr lvl="2"/>
            <a:r>
              <a:rPr lang="en-US" sz="3000" dirty="0" smtClean="0">
                <a:cs typeface="Aharoni" pitchFamily="2" charset="-79"/>
              </a:rPr>
              <a:t>Sanitary measures for what was taken in battle (Num. 31:21-24)</a:t>
            </a:r>
          </a:p>
        </p:txBody>
      </p:sp>
      <p:sp>
        <p:nvSpPr>
          <p:cNvPr id="7" name="Title 1"/>
          <p:cNvSpPr>
            <a:spLocks noGrp="1"/>
          </p:cNvSpPr>
          <p:nvPr>
            <p:ph type="title"/>
          </p:nvPr>
        </p:nvSpPr>
        <p:spPr/>
        <p:txBody>
          <a:bodyPr>
            <a:normAutofit fontScale="90000"/>
          </a:bodyPr>
          <a:lstStyle/>
          <a:p>
            <a:r>
              <a:rPr lang="en-US" dirty="0"/>
              <a:t>2</a:t>
            </a:r>
            <a:r>
              <a:rPr lang="en-US" dirty="0" smtClean="0"/>
              <a:t>. </a:t>
            </a:r>
            <a:r>
              <a:rPr lang="en-US" dirty="0" smtClean="0">
                <a:solidFill>
                  <a:srgbClr val="FF0000"/>
                </a:solidFill>
              </a:rPr>
              <a:t>Scientific Accuracy </a:t>
            </a:r>
            <a:r>
              <a:rPr lang="en-US" dirty="0" smtClean="0"/>
              <a:t>Of The Bible</a:t>
            </a:r>
            <a:endParaRPr lang="en-US" dirty="0"/>
          </a:p>
        </p:txBody>
      </p:sp>
    </p:spTree>
    <p:extLst>
      <p:ext uri="{BB962C8B-B14F-4D97-AF65-F5344CB8AC3E}">
        <p14:creationId xmlns:p14="http://schemas.microsoft.com/office/powerpoint/2010/main" val="23334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t>
            </a:r>
            <a:r>
              <a:rPr lang="en-US" dirty="0">
                <a:solidFill>
                  <a:srgbClr val="FF0000"/>
                </a:solidFill>
              </a:rPr>
              <a:t>Scientific Accuracy </a:t>
            </a:r>
            <a:r>
              <a:rPr lang="en-US" dirty="0"/>
              <a:t>Of The Bible</a:t>
            </a:r>
          </a:p>
        </p:txBody>
      </p:sp>
      <p:sp>
        <p:nvSpPr>
          <p:cNvPr id="3" name="Content Placeholder 2"/>
          <p:cNvSpPr>
            <a:spLocks noGrp="1"/>
          </p:cNvSpPr>
          <p:nvPr>
            <p:ph idx="1"/>
          </p:nvPr>
        </p:nvSpPr>
        <p:spPr>
          <a:xfrm>
            <a:off x="457200" y="1600200"/>
            <a:ext cx="8229600" cy="5257800"/>
          </a:xfrm>
        </p:spPr>
        <p:txBody>
          <a:bodyPr>
            <a:normAutofit/>
          </a:bodyPr>
          <a:lstStyle/>
          <a:p>
            <a:pPr marL="329184" lvl="1" indent="0">
              <a:buNone/>
            </a:pPr>
            <a:r>
              <a:rPr lang="en-US" sz="3000" dirty="0" smtClean="0">
                <a:cs typeface="Aharoni" pitchFamily="2" charset="-79"/>
              </a:rPr>
              <a:t>“The history of wars fought prior to AD 1900 reveals that, typically, five times as many soldiers died of disease than from wounds sustained on the battlefield…Prior to the medical advances of the past 130 years, doctors did not know germs from human and animal waste caused infections that number among the greatest dangers to humanity” </a:t>
            </a:r>
            <a:r>
              <a:rPr lang="en-US" sz="2300" dirty="0" smtClean="0">
                <a:cs typeface="Aharoni" pitchFamily="2" charset="-79"/>
              </a:rPr>
              <a:t>(Jeffrey, Grant R.,  2010, “The Signature of God, Revised Edition:  Conclusive Proof That Every Teaching, Every Command, Every Promise In The Bible Is True.”  pp. 139, 140)</a:t>
            </a:r>
            <a:endParaRPr lang="en-US" sz="2300" dirty="0">
              <a:cs typeface="Aharoni" pitchFamily="2" charset="-79"/>
            </a:endParaRPr>
          </a:p>
        </p:txBody>
      </p:sp>
    </p:spTree>
    <p:extLst>
      <p:ext uri="{BB962C8B-B14F-4D97-AF65-F5344CB8AC3E}">
        <p14:creationId xmlns:p14="http://schemas.microsoft.com/office/powerpoint/2010/main" val="383151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7200" dirty="0" smtClean="0">
                <a:solidFill>
                  <a:srgbClr val="C00000"/>
                </a:solidFill>
              </a:rPr>
              <a:t>Why The Eight Day?</a:t>
            </a:r>
            <a:endParaRPr lang="en-US" sz="7200" dirty="0">
              <a:solidFill>
                <a:srgbClr val="C00000"/>
              </a:solidFill>
            </a:endParaRPr>
          </a:p>
        </p:txBody>
      </p:sp>
      <p:sp>
        <p:nvSpPr>
          <p:cNvPr id="3" name="Content Placeholder 2"/>
          <p:cNvSpPr>
            <a:spLocks noGrp="1"/>
          </p:cNvSpPr>
          <p:nvPr>
            <p:ph idx="1"/>
          </p:nvPr>
        </p:nvSpPr>
        <p:spPr>
          <a:xfrm>
            <a:off x="2614530" y="1600200"/>
            <a:ext cx="6072269" cy="5029200"/>
          </a:xfrm>
        </p:spPr>
        <p:txBody>
          <a:bodyPr>
            <a:normAutofit lnSpcReduction="10000"/>
          </a:bodyPr>
          <a:lstStyle/>
          <a:p>
            <a:pPr indent="0">
              <a:buNone/>
            </a:pPr>
            <a:r>
              <a:rPr lang="en-US" dirty="0" smtClean="0"/>
              <a:t>“He </a:t>
            </a:r>
            <a:r>
              <a:rPr lang="en-US" dirty="0"/>
              <a:t>who is </a:t>
            </a:r>
            <a:r>
              <a:rPr lang="en-US" dirty="0">
                <a:solidFill>
                  <a:srgbClr val="C00000"/>
                </a:solidFill>
              </a:rPr>
              <a:t>eight </a:t>
            </a:r>
            <a:r>
              <a:rPr lang="en-US" dirty="0"/>
              <a:t>days old among you shall be circumcised, every male child in your generations, he who is born in your house or bought with money from any foreigner who is not your </a:t>
            </a:r>
            <a:r>
              <a:rPr lang="en-US" dirty="0" smtClean="0"/>
              <a:t>descendant” (Gen. 17:12)</a:t>
            </a:r>
          </a:p>
          <a:p>
            <a:pPr marL="457200" indent="-457200"/>
            <a:r>
              <a:rPr lang="en-US" dirty="0" err="1" smtClean="0"/>
              <a:t>Hendrick</a:t>
            </a:r>
            <a:r>
              <a:rPr lang="en-US" dirty="0" smtClean="0"/>
              <a:t> Dam (</a:t>
            </a:r>
            <a:r>
              <a:rPr lang="en-US" dirty="0" err="1" smtClean="0"/>
              <a:t>Ph.D</a:t>
            </a:r>
            <a:r>
              <a:rPr lang="en-US" dirty="0"/>
              <a:t> </a:t>
            </a:r>
            <a:r>
              <a:rPr lang="en-US" dirty="0" smtClean="0"/>
              <a:t>in Biochemistry) discovered vitamin K in 1935</a:t>
            </a:r>
          </a:p>
          <a:p>
            <a:pPr marL="457200" indent="-457200"/>
            <a:r>
              <a:rPr lang="en-US" dirty="0" smtClean="0"/>
              <a:t>A factor in foods that helped prevent hemorrhaging in baby chicks</a:t>
            </a:r>
          </a:p>
          <a:p>
            <a:pPr marL="457200" indent="-457200"/>
            <a:endParaRPr lang="en-US" dirty="0" smtClean="0"/>
          </a:p>
          <a:p>
            <a:pPr marL="457200" indent="-457200"/>
            <a:endParaRPr lang="en-US" dirty="0"/>
          </a:p>
        </p:txBody>
      </p:sp>
      <p:pic>
        <p:nvPicPr>
          <p:cNvPr id="3075" name="Picture 3" descr="C:\Users\Steven\AppData\Local\Microsoft\Windows\Temporary Internet Files\Content.IE5\6I94XFTN\MP9003096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 y="1600200"/>
            <a:ext cx="260908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Oval 3"/>
          <p:cNvSpPr/>
          <p:nvPr/>
        </p:nvSpPr>
        <p:spPr>
          <a:xfrm>
            <a:off x="896875" y="2948668"/>
            <a:ext cx="466998" cy="50890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46740">
            <a:off x="1218832" y="2478841"/>
            <a:ext cx="1517650" cy="1066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7920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wipe(left)">
                                      <p:cBhvr>
                                        <p:cTn id="11" dur="500"/>
                                        <p:tgtEl>
                                          <p:spTgt spid="307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a:t>
            </a:r>
            <a:r>
              <a:rPr lang="en-US" dirty="0">
                <a:solidFill>
                  <a:srgbClr val="FF0000"/>
                </a:solidFill>
              </a:rPr>
              <a:t>Scientific Accuracy </a:t>
            </a:r>
            <a:r>
              <a:rPr lang="en-US" dirty="0"/>
              <a:t>Of The Bible</a:t>
            </a:r>
          </a:p>
        </p:txBody>
      </p:sp>
      <p:sp>
        <p:nvSpPr>
          <p:cNvPr id="3" name="Content Placeholder 2"/>
          <p:cNvSpPr>
            <a:spLocks noGrp="1"/>
          </p:cNvSpPr>
          <p:nvPr>
            <p:ph idx="1"/>
          </p:nvPr>
        </p:nvSpPr>
        <p:spPr>
          <a:xfrm>
            <a:off x="457200" y="1600200"/>
            <a:ext cx="8229600" cy="5257800"/>
          </a:xfrm>
        </p:spPr>
        <p:txBody>
          <a:bodyPr>
            <a:normAutofit/>
          </a:bodyPr>
          <a:lstStyle/>
          <a:p>
            <a:pPr marL="742950" indent="-742950">
              <a:buFont typeface="+mj-lt"/>
              <a:buAutoNum type="alphaUcPeriod"/>
            </a:pPr>
            <a:r>
              <a:rPr lang="en-US" sz="3600" dirty="0" smtClean="0">
                <a:solidFill>
                  <a:schemeClr val="tx1">
                    <a:lumMod val="50000"/>
                    <a:lumOff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Microbiology</a:t>
            </a:r>
          </a:p>
          <a:p>
            <a:pPr marL="285750" indent="-514350">
              <a:buFont typeface="+mj-lt"/>
              <a:buAutoNum type="alphaUcPeriod"/>
            </a:pPr>
            <a:r>
              <a:rPr lang="en-US" sz="44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Space Science</a:t>
            </a:r>
          </a:p>
        </p:txBody>
      </p:sp>
    </p:spTree>
    <p:extLst>
      <p:ext uri="{BB962C8B-B14F-4D97-AF65-F5344CB8AC3E}">
        <p14:creationId xmlns:p14="http://schemas.microsoft.com/office/powerpoint/2010/main" val="264391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FFFF00"/>
                </a:solidFill>
              </a:rPr>
              <a:t>“Where </a:t>
            </a:r>
            <a:r>
              <a:rPr lang="en-US" sz="2800" dirty="0">
                <a:solidFill>
                  <a:srgbClr val="FFFF00"/>
                </a:solidFill>
              </a:rPr>
              <a:t>were you when I laid the foundations of the earth? Tell Me, if you have </a:t>
            </a:r>
            <a:r>
              <a:rPr lang="en-US" sz="2800" dirty="0" smtClean="0">
                <a:solidFill>
                  <a:srgbClr val="FFFF00"/>
                </a:solidFill>
              </a:rPr>
              <a:t>understanding” (Job 38:4)</a:t>
            </a:r>
            <a:endParaRPr lang="en-US" sz="2800" dirty="0">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indent="0">
              <a:buNone/>
            </a:pPr>
            <a:r>
              <a:rPr lang="en-US" sz="2400" dirty="0" smtClean="0"/>
              <a:t>“Is </a:t>
            </a:r>
            <a:r>
              <a:rPr lang="en-US" sz="2400" dirty="0"/>
              <a:t>this Ken Ham? </a:t>
            </a:r>
            <a:r>
              <a:rPr lang="en-US" sz="2400" dirty="0" smtClean="0"/>
              <a:t>…As </a:t>
            </a:r>
            <a:r>
              <a:rPr lang="en-US" sz="2400" dirty="0"/>
              <a:t>for the </a:t>
            </a:r>
            <a:r>
              <a:rPr lang="en-US" sz="2400" dirty="0">
                <a:solidFill>
                  <a:srgbClr val="FFFF00"/>
                </a:solidFill>
              </a:rPr>
              <a:t>Job quote</a:t>
            </a:r>
            <a:r>
              <a:rPr lang="en-US" sz="2400" dirty="0"/>
              <a:t>, there are no foundations of the earth and the earth is not suspended in any way. The Bible was wrong about that and wrong about a lot of other matters of scientific concern. It has spiritual truths which can't be touched by science, but it was written in a scientifically illiterate time. We've advanced since then and have learned how to investigate God's creation with the rational brains bestowed us. Thus the great question </a:t>
            </a:r>
            <a:r>
              <a:rPr lang="en-US" sz="2400" dirty="0" smtClean="0"/>
              <a:t>…can </a:t>
            </a:r>
            <a:r>
              <a:rPr lang="en-US" sz="2400" dirty="0"/>
              <a:t>Truth contradict Truth. You seem to think so as you don't acknowledge the evidence for an old earth. I really don't have much point except to amuse myself at this time as I know I am talking to a young earth creationist. I read most of the publications out of the Institute for Creation Research, so I'm very aware of the mental gymnastics you guys are capable of to fit a square peg into a round </a:t>
            </a:r>
            <a:r>
              <a:rPr lang="en-US" sz="2400" dirty="0" smtClean="0"/>
              <a:t>hole…” </a:t>
            </a:r>
            <a:r>
              <a:rPr lang="en-US" sz="1600" dirty="0" smtClean="0"/>
              <a:t>(exchange with </a:t>
            </a:r>
            <a:r>
              <a:rPr lang="en-US" sz="1600" dirty="0" err="1" smtClean="0"/>
              <a:t>cshorey</a:t>
            </a:r>
            <a:r>
              <a:rPr lang="en-US" sz="1600" dirty="0" smtClean="0"/>
              <a:t>, </a:t>
            </a:r>
            <a:r>
              <a:rPr lang="en-US" sz="1600" i="1" dirty="0" smtClean="0"/>
              <a:t>Disqus Digest</a:t>
            </a:r>
            <a:r>
              <a:rPr lang="en-US" sz="1600" dirty="0" smtClean="0"/>
              <a:t>, ibtimes.com)</a:t>
            </a:r>
            <a:endParaRPr lang="en-US" sz="1600" dirty="0"/>
          </a:p>
        </p:txBody>
      </p:sp>
    </p:spTree>
    <p:extLst>
      <p:ext uri="{BB962C8B-B14F-4D97-AF65-F5344CB8AC3E}">
        <p14:creationId xmlns:p14="http://schemas.microsoft.com/office/powerpoint/2010/main" val="225773010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Pegs In Round Holes?</a:t>
            </a:r>
            <a:endParaRPr lang="en-US" dirty="0"/>
          </a:p>
        </p:txBody>
      </p:sp>
      <p:sp>
        <p:nvSpPr>
          <p:cNvPr id="4" name="Content Placeholder 3"/>
          <p:cNvSpPr>
            <a:spLocks noGrp="1"/>
          </p:cNvSpPr>
          <p:nvPr>
            <p:ph idx="1"/>
          </p:nvPr>
        </p:nvSpPr>
        <p:spPr>
          <a:xfrm>
            <a:off x="2962348" y="1600200"/>
            <a:ext cx="5724452" cy="5257800"/>
          </a:xfrm>
        </p:spPr>
        <p:txBody>
          <a:bodyPr>
            <a:normAutofit/>
          </a:bodyPr>
          <a:lstStyle/>
          <a:p>
            <a:r>
              <a:rPr lang="en-US" dirty="0" smtClean="0"/>
              <a:t>Fitting millions of years in six days </a:t>
            </a:r>
            <a:r>
              <a:rPr lang="en-US" dirty="0" smtClean="0"/>
              <a:t>of the creation week (Gen. </a:t>
            </a:r>
            <a:r>
              <a:rPr lang="en-US" dirty="0" smtClean="0"/>
              <a:t>1)</a:t>
            </a:r>
          </a:p>
          <a:p>
            <a:r>
              <a:rPr lang="en-US" dirty="0" smtClean="0"/>
              <a:t>Claiming that from absolute nothing came </a:t>
            </a:r>
            <a:r>
              <a:rPr lang="en-US" dirty="0" smtClean="0"/>
              <a:t>something absolutely</a:t>
            </a:r>
            <a:endParaRPr lang="en-US" dirty="0" smtClean="0"/>
          </a:p>
          <a:p>
            <a:r>
              <a:rPr lang="en-US" dirty="0" smtClean="0"/>
              <a:t>Claiming non-living material spawned life</a:t>
            </a:r>
          </a:p>
          <a:p>
            <a:r>
              <a:rPr lang="en-US" dirty="0" smtClean="0"/>
              <a:t>Claiming order, design, life, complexity, </a:t>
            </a:r>
            <a:r>
              <a:rPr lang="en-US" dirty="0" smtClean="0"/>
              <a:t>intelligence memory, and </a:t>
            </a:r>
            <a:r>
              <a:rPr lang="en-US" dirty="0" smtClean="0"/>
              <a:t>emotion evolved from a big bang</a:t>
            </a:r>
          </a:p>
          <a:p>
            <a:r>
              <a:rPr lang="en-US" dirty="0" smtClean="0"/>
              <a:t>Claiming </a:t>
            </a:r>
            <a:r>
              <a:rPr lang="en-US" dirty="0"/>
              <a:t>Job 38:4 affirms the </a:t>
            </a:r>
            <a:r>
              <a:rPr lang="en-US" dirty="0" smtClean="0"/>
              <a:t>earth is resting upon physical  foundations</a:t>
            </a:r>
            <a:endParaRPr lang="en-US" dirty="0"/>
          </a:p>
        </p:txBody>
      </p:sp>
      <p:pic>
        <p:nvPicPr>
          <p:cNvPr id="7" name="Picture 3" descr="C:\Users\Steven\AppData\Local\Microsoft\Windows\Temporary Internet Files\Content.IE5\KGQYPCW1\MC9002997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14600"/>
            <a:ext cx="2505148" cy="29455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418860">
            <a:off x="1220671" y="3931861"/>
            <a:ext cx="1598515" cy="400110"/>
          </a:xfrm>
          <a:prstGeom prst="rect">
            <a:avLst/>
          </a:prstGeom>
          <a:noFill/>
        </p:spPr>
        <p:txBody>
          <a:bodyPr wrap="none" rtlCol="0">
            <a:spAutoFit/>
          </a:bodyPr>
          <a:lstStyle/>
          <a:p>
            <a:r>
              <a:rPr lang="en-US" sz="2000" dirty="0" smtClean="0">
                <a:solidFill>
                  <a:schemeClr val="bg1"/>
                </a:solidFill>
              </a:rPr>
              <a:t>Human Ideas</a:t>
            </a:r>
            <a:endParaRPr lang="en-US" sz="2000" dirty="0">
              <a:solidFill>
                <a:schemeClr val="bg1"/>
              </a:solidFill>
            </a:endParaRPr>
          </a:p>
        </p:txBody>
      </p:sp>
      <p:sp>
        <p:nvSpPr>
          <p:cNvPr id="6" name="TextBox 5"/>
          <p:cNvSpPr txBox="1"/>
          <p:nvPr/>
        </p:nvSpPr>
        <p:spPr>
          <a:xfrm>
            <a:off x="457200" y="2145268"/>
            <a:ext cx="942887" cy="400110"/>
          </a:xfrm>
          <a:prstGeom prst="rect">
            <a:avLst/>
          </a:prstGeom>
          <a:noFill/>
        </p:spPr>
        <p:txBody>
          <a:bodyPr wrap="none" rtlCol="0">
            <a:spAutoFit/>
          </a:bodyPr>
          <a:lstStyle/>
          <a:p>
            <a:r>
              <a:rPr lang="en-US" sz="2000" b="1" dirty="0" smtClean="0"/>
              <a:t>TRUTH</a:t>
            </a:r>
            <a:endParaRPr lang="en-US" sz="2000" b="1" dirty="0"/>
          </a:p>
        </p:txBody>
      </p:sp>
    </p:spTree>
    <p:extLst>
      <p:ext uri="{BB962C8B-B14F-4D97-AF65-F5344CB8AC3E}">
        <p14:creationId xmlns:p14="http://schemas.microsoft.com/office/powerpoint/2010/main" val="41587390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m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4237</TotalTime>
  <Words>1005</Words>
  <Application>Microsoft Office PowerPoint</Application>
  <PresentationFormat>On-screen Show (4:3)</PresentationFormat>
  <Paragraphs>92</Paragraphs>
  <Slides>17</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Wingdings 2</vt:lpstr>
      <vt:lpstr>Wingdings</vt:lpstr>
      <vt:lpstr>Candara</vt:lpstr>
      <vt:lpstr>Arial Black</vt:lpstr>
      <vt:lpstr>Aharoni</vt:lpstr>
      <vt:lpstr>Rockwell</vt:lpstr>
      <vt:lpstr>Bradley Hand ITC</vt:lpstr>
      <vt:lpstr>Calibri</vt:lpstr>
      <vt:lpstr>Human</vt:lpstr>
      <vt:lpstr>1_Human</vt:lpstr>
      <vt:lpstr>Foundry</vt:lpstr>
      <vt:lpstr>Why You May Know The Bible</vt:lpstr>
      <vt:lpstr>Previously:</vt:lpstr>
      <vt:lpstr>2. Scientific Accuracy Of The Bible</vt:lpstr>
      <vt:lpstr>2. Scientific Accuracy Of The Bible</vt:lpstr>
      <vt:lpstr>2. Scientific Accuracy Of The Bible</vt:lpstr>
      <vt:lpstr>Why The Eight Day?</vt:lpstr>
      <vt:lpstr>2. Scientific Accuracy Of The Bible</vt:lpstr>
      <vt:lpstr>“Where were you when I laid the foundations of the earth? Tell Me, if you have understanding” (Job 38:4)</vt:lpstr>
      <vt:lpstr>Square Pegs In Round Holes?</vt:lpstr>
      <vt:lpstr>Earth’s Description</vt:lpstr>
      <vt:lpstr>2. Scientific Accuracy Of The Bible</vt:lpstr>
      <vt:lpstr>PowerPoint Presentation</vt:lpstr>
      <vt:lpstr>Scientific Foreknowledge</vt:lpstr>
      <vt:lpstr>Scientific Foreknowledge</vt:lpstr>
      <vt:lpstr>Scientific Foreknowledge</vt:lpstr>
      <vt:lpstr>The Bible is Just As Accurate When It Speaks Of What One Must Do To Be Saved!</vt:lpstr>
      <vt:lpstr>What The Inspired Bible Tells You To Do To Be Saved…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bible the word of God2 powerpoint</dc:title>
  <dc:subject>scientific evidences, space, microbiology, biochemistry, earth science, bible</dc:subject>
  <dc:creator>Steven J. Wallace</dc:creator>
  <cp:keywords>powerpoint sermon evidences</cp:keywords>
  <cp:lastModifiedBy>Steven J. Wallace</cp:lastModifiedBy>
  <cp:revision>150</cp:revision>
  <dcterms:created xsi:type="dcterms:W3CDTF">2013-06-11T19:50:10Z</dcterms:created>
  <dcterms:modified xsi:type="dcterms:W3CDTF">2014-04-13T01:15:50Z</dcterms:modified>
</cp:coreProperties>
</file>